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39" userDrawn="1">
          <p15:clr>
            <a:srgbClr val="A4A3A4"/>
          </p15:clr>
        </p15:guide>
        <p15:guide id="2" pos="3840" userDrawn="1">
          <p15:clr>
            <a:srgbClr val="A4A3A4"/>
          </p15:clr>
        </p15:guide>
        <p15:guide id="3" orient="horz" pos="210" userDrawn="1">
          <p15:clr>
            <a:srgbClr val="A4A3A4"/>
          </p15:clr>
        </p15:guide>
        <p15:guide id="4" pos="189" userDrawn="1">
          <p15:clr>
            <a:srgbClr val="A4A3A4"/>
          </p15:clr>
        </p15:guide>
        <p15:guide id="5" orient="horz" pos="2160" userDrawn="1">
          <p15:clr>
            <a:srgbClr val="A4A3A4"/>
          </p15:clr>
        </p15:guide>
        <p15:guide id="6" orient="horz" pos="1344" userDrawn="1">
          <p15:clr>
            <a:srgbClr val="A4A3A4"/>
          </p15:clr>
        </p15:guide>
        <p15:guide id="7" orient="horz" pos="4110" userDrawn="1">
          <p15:clr>
            <a:srgbClr val="A4A3A4"/>
          </p15:clr>
        </p15:guide>
        <p15:guide id="8" pos="751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AB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60" autoAdjust="0"/>
    <p:restoredTop sz="94660"/>
  </p:normalViewPr>
  <p:slideViewPr>
    <p:cSldViewPr snapToGrid="0" showGuides="1">
      <p:cViewPr>
        <p:scale>
          <a:sx n="66" d="100"/>
          <a:sy n="66" d="100"/>
        </p:scale>
        <p:origin x="1752" y="1134"/>
      </p:cViewPr>
      <p:guideLst>
        <p:guide orient="horz" pos="1139"/>
        <p:guide pos="3840"/>
        <p:guide orient="horz" pos="210"/>
        <p:guide pos="189"/>
        <p:guide orient="horz" pos="2160"/>
        <p:guide orient="horz" pos="1344"/>
        <p:guide orient="horz" pos="4110"/>
        <p:guide pos="751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67CB4-5537-40DA-9FD7-5BB962A1FC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D5B3A9-5B41-4A6A-8E62-56BE18CF75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CBCB57-463A-4C4D-A5C3-064DE79948B4}"/>
              </a:ext>
            </a:extLst>
          </p:cNvPr>
          <p:cNvSpPr>
            <a:spLocks noGrp="1"/>
          </p:cNvSpPr>
          <p:nvPr>
            <p:ph type="dt" sz="half" idx="10"/>
          </p:nvPr>
        </p:nvSpPr>
        <p:spPr/>
        <p:txBody>
          <a:bodyPr/>
          <a:lstStyle/>
          <a:p>
            <a:fld id="{83B32FCA-89B3-4D4C-964E-65FCD4C12517}" type="datetimeFigureOut">
              <a:rPr lang="en-US" smtClean="0"/>
              <a:t>10/31/2020</a:t>
            </a:fld>
            <a:endParaRPr lang="en-US"/>
          </a:p>
        </p:txBody>
      </p:sp>
      <p:sp>
        <p:nvSpPr>
          <p:cNvPr id="5" name="Footer Placeholder 4">
            <a:extLst>
              <a:ext uri="{FF2B5EF4-FFF2-40B4-BE49-F238E27FC236}">
                <a16:creationId xmlns:a16="http://schemas.microsoft.com/office/drawing/2014/main" id="{898DD79E-EED9-4F0C-87A2-416B4FD60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07010-1B0A-4A0E-93AB-6E933111FE47}"/>
              </a:ext>
            </a:extLst>
          </p:cNvPr>
          <p:cNvSpPr>
            <a:spLocks noGrp="1"/>
          </p:cNvSpPr>
          <p:nvPr>
            <p:ph type="sldNum" sz="quarter" idx="12"/>
          </p:nvPr>
        </p:nvSpPr>
        <p:spPr/>
        <p:txBody>
          <a:bodyPr/>
          <a:lstStyle/>
          <a:p>
            <a:fld id="{E4CFD83D-7AA8-4E4D-980E-A5614D98B1DD}" type="slidenum">
              <a:rPr lang="en-US" smtClean="0"/>
              <a:t>‹#›</a:t>
            </a:fld>
            <a:endParaRPr lang="en-US"/>
          </a:p>
        </p:txBody>
      </p:sp>
    </p:spTree>
    <p:extLst>
      <p:ext uri="{BB962C8B-B14F-4D97-AF65-F5344CB8AC3E}">
        <p14:creationId xmlns:p14="http://schemas.microsoft.com/office/powerpoint/2010/main" val="29093184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18AD-FBA9-452E-9B69-14225EB2EF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D136A5-7D44-4573-862A-B7703CFD20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F95D8-D824-423E-9F16-BD3A1FC53C36}"/>
              </a:ext>
            </a:extLst>
          </p:cNvPr>
          <p:cNvSpPr>
            <a:spLocks noGrp="1"/>
          </p:cNvSpPr>
          <p:nvPr>
            <p:ph type="dt" sz="half" idx="10"/>
          </p:nvPr>
        </p:nvSpPr>
        <p:spPr/>
        <p:txBody>
          <a:bodyPr/>
          <a:lstStyle/>
          <a:p>
            <a:fld id="{83B32FCA-89B3-4D4C-964E-65FCD4C12517}" type="datetimeFigureOut">
              <a:rPr lang="en-US" smtClean="0"/>
              <a:t>10/31/2020</a:t>
            </a:fld>
            <a:endParaRPr lang="en-US"/>
          </a:p>
        </p:txBody>
      </p:sp>
      <p:sp>
        <p:nvSpPr>
          <p:cNvPr id="5" name="Footer Placeholder 4">
            <a:extLst>
              <a:ext uri="{FF2B5EF4-FFF2-40B4-BE49-F238E27FC236}">
                <a16:creationId xmlns:a16="http://schemas.microsoft.com/office/drawing/2014/main" id="{2C670E0B-55C6-4E19-BF09-089111898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3A1D7-2837-43DC-B631-14A42254B00A}"/>
              </a:ext>
            </a:extLst>
          </p:cNvPr>
          <p:cNvSpPr>
            <a:spLocks noGrp="1"/>
          </p:cNvSpPr>
          <p:nvPr>
            <p:ph type="sldNum" sz="quarter" idx="12"/>
          </p:nvPr>
        </p:nvSpPr>
        <p:spPr/>
        <p:txBody>
          <a:bodyPr/>
          <a:lstStyle/>
          <a:p>
            <a:fld id="{E4CFD83D-7AA8-4E4D-980E-A5614D98B1DD}" type="slidenum">
              <a:rPr lang="en-US" smtClean="0"/>
              <a:t>‹#›</a:t>
            </a:fld>
            <a:endParaRPr lang="en-US"/>
          </a:p>
        </p:txBody>
      </p:sp>
    </p:spTree>
    <p:extLst>
      <p:ext uri="{BB962C8B-B14F-4D97-AF65-F5344CB8AC3E}">
        <p14:creationId xmlns:p14="http://schemas.microsoft.com/office/powerpoint/2010/main" val="433482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2E5941-3E94-4967-96A0-6BCAB4932D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5C2A5F-90A6-449E-A318-DE1D900C64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5BF89F-C254-4B5B-BE51-97C75E7E3E3C}"/>
              </a:ext>
            </a:extLst>
          </p:cNvPr>
          <p:cNvSpPr>
            <a:spLocks noGrp="1"/>
          </p:cNvSpPr>
          <p:nvPr>
            <p:ph type="dt" sz="half" idx="10"/>
          </p:nvPr>
        </p:nvSpPr>
        <p:spPr/>
        <p:txBody>
          <a:bodyPr/>
          <a:lstStyle/>
          <a:p>
            <a:fld id="{83B32FCA-89B3-4D4C-964E-65FCD4C12517}" type="datetimeFigureOut">
              <a:rPr lang="en-US" smtClean="0"/>
              <a:t>10/31/2020</a:t>
            </a:fld>
            <a:endParaRPr lang="en-US"/>
          </a:p>
        </p:txBody>
      </p:sp>
      <p:sp>
        <p:nvSpPr>
          <p:cNvPr id="5" name="Footer Placeholder 4">
            <a:extLst>
              <a:ext uri="{FF2B5EF4-FFF2-40B4-BE49-F238E27FC236}">
                <a16:creationId xmlns:a16="http://schemas.microsoft.com/office/drawing/2014/main" id="{5ABFEEE9-3DAB-46C7-ADCF-D61087CDF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400281-7CF9-424A-BEEB-84E96BA7136F}"/>
              </a:ext>
            </a:extLst>
          </p:cNvPr>
          <p:cNvSpPr>
            <a:spLocks noGrp="1"/>
          </p:cNvSpPr>
          <p:nvPr>
            <p:ph type="sldNum" sz="quarter" idx="12"/>
          </p:nvPr>
        </p:nvSpPr>
        <p:spPr/>
        <p:txBody>
          <a:bodyPr/>
          <a:lstStyle/>
          <a:p>
            <a:fld id="{E4CFD83D-7AA8-4E4D-980E-A5614D98B1DD}" type="slidenum">
              <a:rPr lang="en-US" smtClean="0"/>
              <a:t>‹#›</a:t>
            </a:fld>
            <a:endParaRPr lang="en-US"/>
          </a:p>
        </p:txBody>
      </p:sp>
    </p:spTree>
    <p:extLst>
      <p:ext uri="{BB962C8B-B14F-4D97-AF65-F5344CB8AC3E}">
        <p14:creationId xmlns:p14="http://schemas.microsoft.com/office/powerpoint/2010/main" val="41000263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EF6B-9965-45AB-A4A7-20DE609D28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E52576-F06E-47D0-B4F7-BD3B530E4C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DF2A0-91BB-492A-BAE6-619FFB593B69}"/>
              </a:ext>
            </a:extLst>
          </p:cNvPr>
          <p:cNvSpPr>
            <a:spLocks noGrp="1"/>
          </p:cNvSpPr>
          <p:nvPr>
            <p:ph type="dt" sz="half" idx="10"/>
          </p:nvPr>
        </p:nvSpPr>
        <p:spPr/>
        <p:txBody>
          <a:bodyPr/>
          <a:lstStyle/>
          <a:p>
            <a:fld id="{83B32FCA-89B3-4D4C-964E-65FCD4C12517}" type="datetimeFigureOut">
              <a:rPr lang="en-US" smtClean="0"/>
              <a:t>10/31/2020</a:t>
            </a:fld>
            <a:endParaRPr lang="en-US"/>
          </a:p>
        </p:txBody>
      </p:sp>
      <p:sp>
        <p:nvSpPr>
          <p:cNvPr id="5" name="Footer Placeholder 4">
            <a:extLst>
              <a:ext uri="{FF2B5EF4-FFF2-40B4-BE49-F238E27FC236}">
                <a16:creationId xmlns:a16="http://schemas.microsoft.com/office/drawing/2014/main" id="{044E6E25-5B44-4CE1-AEF8-6E4FC16314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1AD425-094F-4652-B309-0B87700CE58A}"/>
              </a:ext>
            </a:extLst>
          </p:cNvPr>
          <p:cNvSpPr>
            <a:spLocks noGrp="1"/>
          </p:cNvSpPr>
          <p:nvPr>
            <p:ph type="sldNum" sz="quarter" idx="12"/>
          </p:nvPr>
        </p:nvSpPr>
        <p:spPr/>
        <p:txBody>
          <a:bodyPr/>
          <a:lstStyle/>
          <a:p>
            <a:fld id="{E4CFD83D-7AA8-4E4D-980E-A5614D98B1DD}" type="slidenum">
              <a:rPr lang="en-US" smtClean="0"/>
              <a:t>‹#›</a:t>
            </a:fld>
            <a:endParaRPr lang="en-US"/>
          </a:p>
        </p:txBody>
      </p:sp>
    </p:spTree>
    <p:extLst>
      <p:ext uri="{BB962C8B-B14F-4D97-AF65-F5344CB8AC3E}">
        <p14:creationId xmlns:p14="http://schemas.microsoft.com/office/powerpoint/2010/main" val="2472343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9573-20A0-4933-A6FB-FF163695B8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FC7CA6-F61C-4AC8-851A-9698067172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7A4ABC-0A25-4D64-BACA-F2A41E0697F0}"/>
              </a:ext>
            </a:extLst>
          </p:cNvPr>
          <p:cNvSpPr>
            <a:spLocks noGrp="1"/>
          </p:cNvSpPr>
          <p:nvPr>
            <p:ph type="dt" sz="half" idx="10"/>
          </p:nvPr>
        </p:nvSpPr>
        <p:spPr/>
        <p:txBody>
          <a:bodyPr/>
          <a:lstStyle/>
          <a:p>
            <a:fld id="{83B32FCA-89B3-4D4C-964E-65FCD4C12517}" type="datetimeFigureOut">
              <a:rPr lang="en-US" smtClean="0"/>
              <a:t>10/31/2020</a:t>
            </a:fld>
            <a:endParaRPr lang="en-US"/>
          </a:p>
        </p:txBody>
      </p:sp>
      <p:sp>
        <p:nvSpPr>
          <p:cNvPr id="5" name="Footer Placeholder 4">
            <a:extLst>
              <a:ext uri="{FF2B5EF4-FFF2-40B4-BE49-F238E27FC236}">
                <a16:creationId xmlns:a16="http://schemas.microsoft.com/office/drawing/2014/main" id="{153B965D-2BF0-43D3-8F3D-4D0A70EEEA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F83F0-A9E5-4DEF-9BAA-17AB32F93809}"/>
              </a:ext>
            </a:extLst>
          </p:cNvPr>
          <p:cNvSpPr>
            <a:spLocks noGrp="1"/>
          </p:cNvSpPr>
          <p:nvPr>
            <p:ph type="sldNum" sz="quarter" idx="12"/>
          </p:nvPr>
        </p:nvSpPr>
        <p:spPr/>
        <p:txBody>
          <a:bodyPr/>
          <a:lstStyle/>
          <a:p>
            <a:fld id="{E4CFD83D-7AA8-4E4D-980E-A5614D98B1DD}" type="slidenum">
              <a:rPr lang="en-US" smtClean="0"/>
              <a:t>‹#›</a:t>
            </a:fld>
            <a:endParaRPr lang="en-US"/>
          </a:p>
        </p:txBody>
      </p:sp>
    </p:spTree>
    <p:extLst>
      <p:ext uri="{BB962C8B-B14F-4D97-AF65-F5344CB8AC3E}">
        <p14:creationId xmlns:p14="http://schemas.microsoft.com/office/powerpoint/2010/main" val="916277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EDEF-A46C-48AE-BEC3-637A6409E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3CB7-698B-4252-B5C9-372135EED0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C7FB73-7BEF-4120-ACD2-98BF972CB2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EF4789-C516-4168-88C8-20D1FEE3A851}"/>
              </a:ext>
            </a:extLst>
          </p:cNvPr>
          <p:cNvSpPr>
            <a:spLocks noGrp="1"/>
          </p:cNvSpPr>
          <p:nvPr>
            <p:ph type="dt" sz="half" idx="10"/>
          </p:nvPr>
        </p:nvSpPr>
        <p:spPr/>
        <p:txBody>
          <a:bodyPr/>
          <a:lstStyle/>
          <a:p>
            <a:fld id="{83B32FCA-89B3-4D4C-964E-65FCD4C12517}" type="datetimeFigureOut">
              <a:rPr lang="en-US" smtClean="0"/>
              <a:t>10/31/2020</a:t>
            </a:fld>
            <a:endParaRPr lang="en-US"/>
          </a:p>
        </p:txBody>
      </p:sp>
      <p:sp>
        <p:nvSpPr>
          <p:cNvPr id="6" name="Footer Placeholder 5">
            <a:extLst>
              <a:ext uri="{FF2B5EF4-FFF2-40B4-BE49-F238E27FC236}">
                <a16:creationId xmlns:a16="http://schemas.microsoft.com/office/drawing/2014/main" id="{2F1B24FB-55F5-47E8-B73F-FA0C376BAB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9AD30-1900-469A-9030-8267C44EAB78}"/>
              </a:ext>
            </a:extLst>
          </p:cNvPr>
          <p:cNvSpPr>
            <a:spLocks noGrp="1"/>
          </p:cNvSpPr>
          <p:nvPr>
            <p:ph type="sldNum" sz="quarter" idx="12"/>
          </p:nvPr>
        </p:nvSpPr>
        <p:spPr/>
        <p:txBody>
          <a:bodyPr/>
          <a:lstStyle/>
          <a:p>
            <a:fld id="{E4CFD83D-7AA8-4E4D-980E-A5614D98B1DD}" type="slidenum">
              <a:rPr lang="en-US" smtClean="0"/>
              <a:t>‹#›</a:t>
            </a:fld>
            <a:endParaRPr lang="en-US"/>
          </a:p>
        </p:txBody>
      </p:sp>
    </p:spTree>
    <p:extLst>
      <p:ext uri="{BB962C8B-B14F-4D97-AF65-F5344CB8AC3E}">
        <p14:creationId xmlns:p14="http://schemas.microsoft.com/office/powerpoint/2010/main" val="2152799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8D228-CB9B-4FAC-AB23-36D6988E69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D7F85B-DD4E-497C-940E-9CA38F5770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A17725-3AF9-463A-AD57-3925C1ED79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9E34D7-DDA8-477C-88B0-62178D6B8C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78BB64B-CCA2-4891-A02C-6F7304A750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CD75F4-FF16-45BB-AB52-72392CDCEA41}"/>
              </a:ext>
            </a:extLst>
          </p:cNvPr>
          <p:cNvSpPr>
            <a:spLocks noGrp="1"/>
          </p:cNvSpPr>
          <p:nvPr>
            <p:ph type="dt" sz="half" idx="10"/>
          </p:nvPr>
        </p:nvSpPr>
        <p:spPr/>
        <p:txBody>
          <a:bodyPr/>
          <a:lstStyle/>
          <a:p>
            <a:fld id="{83B32FCA-89B3-4D4C-964E-65FCD4C12517}" type="datetimeFigureOut">
              <a:rPr lang="en-US" smtClean="0"/>
              <a:t>10/31/2020</a:t>
            </a:fld>
            <a:endParaRPr lang="en-US"/>
          </a:p>
        </p:txBody>
      </p:sp>
      <p:sp>
        <p:nvSpPr>
          <p:cNvPr id="8" name="Footer Placeholder 7">
            <a:extLst>
              <a:ext uri="{FF2B5EF4-FFF2-40B4-BE49-F238E27FC236}">
                <a16:creationId xmlns:a16="http://schemas.microsoft.com/office/drawing/2014/main" id="{C2FD5026-BBCC-48E0-B9A8-E3EF31FB22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A2913-9E25-462C-BE90-356A4F6CF108}"/>
              </a:ext>
            </a:extLst>
          </p:cNvPr>
          <p:cNvSpPr>
            <a:spLocks noGrp="1"/>
          </p:cNvSpPr>
          <p:nvPr>
            <p:ph type="sldNum" sz="quarter" idx="12"/>
          </p:nvPr>
        </p:nvSpPr>
        <p:spPr/>
        <p:txBody>
          <a:bodyPr/>
          <a:lstStyle/>
          <a:p>
            <a:fld id="{E4CFD83D-7AA8-4E4D-980E-A5614D98B1DD}" type="slidenum">
              <a:rPr lang="en-US" smtClean="0"/>
              <a:t>‹#›</a:t>
            </a:fld>
            <a:endParaRPr lang="en-US"/>
          </a:p>
        </p:txBody>
      </p:sp>
    </p:spTree>
    <p:extLst>
      <p:ext uri="{BB962C8B-B14F-4D97-AF65-F5344CB8AC3E}">
        <p14:creationId xmlns:p14="http://schemas.microsoft.com/office/powerpoint/2010/main" val="2539192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0DF5C-3CF2-4C88-94AC-FF6E9AA955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5527C4-ED3A-4B8C-BD81-8E694376B589}"/>
              </a:ext>
            </a:extLst>
          </p:cNvPr>
          <p:cNvSpPr>
            <a:spLocks noGrp="1"/>
          </p:cNvSpPr>
          <p:nvPr>
            <p:ph type="dt" sz="half" idx="10"/>
          </p:nvPr>
        </p:nvSpPr>
        <p:spPr/>
        <p:txBody>
          <a:bodyPr/>
          <a:lstStyle/>
          <a:p>
            <a:fld id="{83B32FCA-89B3-4D4C-964E-65FCD4C12517}" type="datetimeFigureOut">
              <a:rPr lang="en-US" smtClean="0"/>
              <a:t>10/31/2020</a:t>
            </a:fld>
            <a:endParaRPr lang="en-US"/>
          </a:p>
        </p:txBody>
      </p:sp>
      <p:sp>
        <p:nvSpPr>
          <p:cNvPr id="4" name="Footer Placeholder 3">
            <a:extLst>
              <a:ext uri="{FF2B5EF4-FFF2-40B4-BE49-F238E27FC236}">
                <a16:creationId xmlns:a16="http://schemas.microsoft.com/office/drawing/2014/main" id="{5375422B-05FF-4FB2-9DCE-C7E98F5095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B372B-7510-4ADC-944C-B0595CDA76F8}"/>
              </a:ext>
            </a:extLst>
          </p:cNvPr>
          <p:cNvSpPr>
            <a:spLocks noGrp="1"/>
          </p:cNvSpPr>
          <p:nvPr>
            <p:ph type="sldNum" sz="quarter" idx="12"/>
          </p:nvPr>
        </p:nvSpPr>
        <p:spPr/>
        <p:txBody>
          <a:bodyPr/>
          <a:lstStyle/>
          <a:p>
            <a:fld id="{E4CFD83D-7AA8-4E4D-980E-A5614D98B1DD}" type="slidenum">
              <a:rPr lang="en-US" smtClean="0"/>
              <a:t>‹#›</a:t>
            </a:fld>
            <a:endParaRPr lang="en-US"/>
          </a:p>
        </p:txBody>
      </p:sp>
    </p:spTree>
    <p:extLst>
      <p:ext uri="{BB962C8B-B14F-4D97-AF65-F5344CB8AC3E}">
        <p14:creationId xmlns:p14="http://schemas.microsoft.com/office/powerpoint/2010/main" val="104650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035380-2CE3-4256-953E-C3C25DF2DA4F}"/>
              </a:ext>
            </a:extLst>
          </p:cNvPr>
          <p:cNvSpPr>
            <a:spLocks noGrp="1"/>
          </p:cNvSpPr>
          <p:nvPr>
            <p:ph type="dt" sz="half" idx="10"/>
          </p:nvPr>
        </p:nvSpPr>
        <p:spPr/>
        <p:txBody>
          <a:bodyPr/>
          <a:lstStyle/>
          <a:p>
            <a:fld id="{83B32FCA-89B3-4D4C-964E-65FCD4C12517}" type="datetimeFigureOut">
              <a:rPr lang="en-US" smtClean="0"/>
              <a:t>10/31/2020</a:t>
            </a:fld>
            <a:endParaRPr lang="en-US"/>
          </a:p>
        </p:txBody>
      </p:sp>
      <p:sp>
        <p:nvSpPr>
          <p:cNvPr id="3" name="Footer Placeholder 2">
            <a:extLst>
              <a:ext uri="{FF2B5EF4-FFF2-40B4-BE49-F238E27FC236}">
                <a16:creationId xmlns:a16="http://schemas.microsoft.com/office/drawing/2014/main" id="{9E6EC76E-B68E-4FAE-9C28-530C6FF9C9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ABB580-65F5-49D3-B51E-61BA2F3EF3C9}"/>
              </a:ext>
            </a:extLst>
          </p:cNvPr>
          <p:cNvSpPr>
            <a:spLocks noGrp="1"/>
          </p:cNvSpPr>
          <p:nvPr>
            <p:ph type="sldNum" sz="quarter" idx="12"/>
          </p:nvPr>
        </p:nvSpPr>
        <p:spPr/>
        <p:txBody>
          <a:bodyPr/>
          <a:lstStyle/>
          <a:p>
            <a:fld id="{E4CFD83D-7AA8-4E4D-980E-A5614D98B1DD}" type="slidenum">
              <a:rPr lang="en-US" smtClean="0"/>
              <a:t>‹#›</a:t>
            </a:fld>
            <a:endParaRPr lang="en-US"/>
          </a:p>
        </p:txBody>
      </p:sp>
    </p:spTree>
    <p:extLst>
      <p:ext uri="{BB962C8B-B14F-4D97-AF65-F5344CB8AC3E}">
        <p14:creationId xmlns:p14="http://schemas.microsoft.com/office/powerpoint/2010/main" val="35519945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12A3B-C118-43F2-864A-734AEC147C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DD6338-EA59-4624-B379-DE625E6E45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2C3071-D060-4A8E-BE24-F94027F227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3CDD06-5893-4E9C-AE79-4299EB4FB30F}"/>
              </a:ext>
            </a:extLst>
          </p:cNvPr>
          <p:cNvSpPr>
            <a:spLocks noGrp="1"/>
          </p:cNvSpPr>
          <p:nvPr>
            <p:ph type="dt" sz="half" idx="10"/>
          </p:nvPr>
        </p:nvSpPr>
        <p:spPr/>
        <p:txBody>
          <a:bodyPr/>
          <a:lstStyle/>
          <a:p>
            <a:fld id="{83B32FCA-89B3-4D4C-964E-65FCD4C12517}" type="datetimeFigureOut">
              <a:rPr lang="en-US" smtClean="0"/>
              <a:t>10/31/2020</a:t>
            </a:fld>
            <a:endParaRPr lang="en-US"/>
          </a:p>
        </p:txBody>
      </p:sp>
      <p:sp>
        <p:nvSpPr>
          <p:cNvPr id="6" name="Footer Placeholder 5">
            <a:extLst>
              <a:ext uri="{FF2B5EF4-FFF2-40B4-BE49-F238E27FC236}">
                <a16:creationId xmlns:a16="http://schemas.microsoft.com/office/drawing/2014/main" id="{58903EB2-750A-40B7-A07C-00A38925D7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5B0313-F4E6-4A48-A940-F4418F178143}"/>
              </a:ext>
            </a:extLst>
          </p:cNvPr>
          <p:cNvSpPr>
            <a:spLocks noGrp="1"/>
          </p:cNvSpPr>
          <p:nvPr>
            <p:ph type="sldNum" sz="quarter" idx="12"/>
          </p:nvPr>
        </p:nvSpPr>
        <p:spPr/>
        <p:txBody>
          <a:bodyPr/>
          <a:lstStyle/>
          <a:p>
            <a:fld id="{E4CFD83D-7AA8-4E4D-980E-A5614D98B1DD}" type="slidenum">
              <a:rPr lang="en-US" smtClean="0"/>
              <a:t>‹#›</a:t>
            </a:fld>
            <a:endParaRPr lang="en-US"/>
          </a:p>
        </p:txBody>
      </p:sp>
    </p:spTree>
    <p:extLst>
      <p:ext uri="{BB962C8B-B14F-4D97-AF65-F5344CB8AC3E}">
        <p14:creationId xmlns:p14="http://schemas.microsoft.com/office/powerpoint/2010/main" val="20270781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B1F4-4E7D-4C0D-994F-399BC05A0E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5C9924-FB36-4419-8926-CE58B1F595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773066-5C5B-4761-A837-14EFB64B2A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9226E5-2CAF-4BEF-8A5A-60AB945C07D7}"/>
              </a:ext>
            </a:extLst>
          </p:cNvPr>
          <p:cNvSpPr>
            <a:spLocks noGrp="1"/>
          </p:cNvSpPr>
          <p:nvPr>
            <p:ph type="dt" sz="half" idx="10"/>
          </p:nvPr>
        </p:nvSpPr>
        <p:spPr/>
        <p:txBody>
          <a:bodyPr/>
          <a:lstStyle/>
          <a:p>
            <a:fld id="{83B32FCA-89B3-4D4C-964E-65FCD4C12517}" type="datetimeFigureOut">
              <a:rPr lang="en-US" smtClean="0"/>
              <a:t>10/31/2020</a:t>
            </a:fld>
            <a:endParaRPr lang="en-US"/>
          </a:p>
        </p:txBody>
      </p:sp>
      <p:sp>
        <p:nvSpPr>
          <p:cNvPr id="6" name="Footer Placeholder 5">
            <a:extLst>
              <a:ext uri="{FF2B5EF4-FFF2-40B4-BE49-F238E27FC236}">
                <a16:creationId xmlns:a16="http://schemas.microsoft.com/office/drawing/2014/main" id="{01682915-4E0F-40BD-A99A-2BD3C2D97A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F4D196-0E59-4668-B89F-F3BCFF316C77}"/>
              </a:ext>
            </a:extLst>
          </p:cNvPr>
          <p:cNvSpPr>
            <a:spLocks noGrp="1"/>
          </p:cNvSpPr>
          <p:nvPr>
            <p:ph type="sldNum" sz="quarter" idx="12"/>
          </p:nvPr>
        </p:nvSpPr>
        <p:spPr/>
        <p:txBody>
          <a:bodyPr/>
          <a:lstStyle/>
          <a:p>
            <a:fld id="{E4CFD83D-7AA8-4E4D-980E-A5614D98B1DD}" type="slidenum">
              <a:rPr lang="en-US" smtClean="0"/>
              <a:t>‹#›</a:t>
            </a:fld>
            <a:endParaRPr lang="en-US"/>
          </a:p>
        </p:txBody>
      </p:sp>
    </p:spTree>
    <p:extLst>
      <p:ext uri="{BB962C8B-B14F-4D97-AF65-F5344CB8AC3E}">
        <p14:creationId xmlns:p14="http://schemas.microsoft.com/office/powerpoint/2010/main" val="4130980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C8436D-9F70-4AB6-BEFA-0B28424C1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80E93D-2B69-4548-8697-5B31BCD5EF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2AB08C-8DCF-43F1-B9CC-FA0512B92D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32FCA-89B3-4D4C-964E-65FCD4C12517}" type="datetimeFigureOut">
              <a:rPr lang="en-US" smtClean="0"/>
              <a:t>10/31/2020</a:t>
            </a:fld>
            <a:endParaRPr lang="en-US"/>
          </a:p>
        </p:txBody>
      </p:sp>
      <p:sp>
        <p:nvSpPr>
          <p:cNvPr id="5" name="Footer Placeholder 4">
            <a:extLst>
              <a:ext uri="{FF2B5EF4-FFF2-40B4-BE49-F238E27FC236}">
                <a16:creationId xmlns:a16="http://schemas.microsoft.com/office/drawing/2014/main" id="{BB45420B-FAED-4C13-A19F-067F27E0D8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6DCC73-4D8C-43F3-81CB-AD456B5BAC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CFD83D-7AA8-4E4D-980E-A5614D98B1DD}" type="slidenum">
              <a:rPr lang="en-US" smtClean="0"/>
              <a:t>‹#›</a:t>
            </a:fld>
            <a:endParaRPr lang="en-US"/>
          </a:p>
        </p:txBody>
      </p:sp>
    </p:spTree>
    <p:extLst>
      <p:ext uri="{BB962C8B-B14F-4D97-AF65-F5344CB8AC3E}">
        <p14:creationId xmlns:p14="http://schemas.microsoft.com/office/powerpoint/2010/main" val="17746443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Barlow" panose="000005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rlow"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rlow"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rlow"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rlow"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l="-1" t="22601" r="30997" b="19174"/>
          <a:stretch/>
        </p:blipFill>
        <p:spPr>
          <a:xfrm>
            <a:off x="0" y="0"/>
            <a:ext cx="12192000" cy="6857999"/>
          </a:xfrm>
          <a:prstGeom prst="rect">
            <a:avLst/>
          </a:prstGeom>
        </p:spPr>
      </p:pic>
      <p:sp>
        <p:nvSpPr>
          <p:cNvPr id="2" name="Title 1">
            <a:extLst>
              <a:ext uri="{FF2B5EF4-FFF2-40B4-BE49-F238E27FC236}">
                <a16:creationId xmlns:a16="http://schemas.microsoft.com/office/drawing/2014/main" id="{53D8391E-63DB-4A1E-98E4-31354E9DDF89}"/>
              </a:ext>
            </a:extLst>
          </p:cNvPr>
          <p:cNvSpPr>
            <a:spLocks noGrp="1"/>
          </p:cNvSpPr>
          <p:nvPr>
            <p:ph type="ctrTitle"/>
          </p:nvPr>
        </p:nvSpPr>
        <p:spPr>
          <a:xfrm>
            <a:off x="334506" y="4290787"/>
            <a:ext cx="5189994" cy="1233713"/>
          </a:xfrm>
        </p:spPr>
        <p:txBody>
          <a:bodyPr>
            <a:noAutofit/>
          </a:bodyPr>
          <a:lstStyle/>
          <a:p>
            <a:pPr algn="l"/>
            <a:r>
              <a:rPr lang="en-US" sz="4000" dirty="0">
                <a:solidFill>
                  <a:srgbClr val="FFFF00"/>
                </a:solidFill>
                <a:latin typeface="DIN Next LT Pro Bold" panose="020B0803020203050203" pitchFamily="34" charset="0"/>
              </a:rPr>
              <a:t>Project: Thai Food Recognition</a:t>
            </a:r>
            <a:endParaRPr lang="en-US" sz="1600" dirty="0">
              <a:solidFill>
                <a:srgbClr val="FFFF00"/>
              </a:solidFill>
              <a:latin typeface="DIN Next LT Pro Bold" panose="020B0803020203050203" pitchFamily="34" charset="0"/>
            </a:endParaRPr>
          </a:p>
        </p:txBody>
      </p:sp>
      <p:sp>
        <p:nvSpPr>
          <p:cNvPr id="3" name="Subtitle 2">
            <a:extLst>
              <a:ext uri="{FF2B5EF4-FFF2-40B4-BE49-F238E27FC236}">
                <a16:creationId xmlns:a16="http://schemas.microsoft.com/office/drawing/2014/main" id="{AF72226F-8B68-44DE-8A5E-143F256B4AC9}"/>
              </a:ext>
            </a:extLst>
          </p:cNvPr>
          <p:cNvSpPr>
            <a:spLocks noGrp="1"/>
          </p:cNvSpPr>
          <p:nvPr>
            <p:ph type="subTitle" idx="1"/>
          </p:nvPr>
        </p:nvSpPr>
        <p:spPr>
          <a:xfrm>
            <a:off x="373738" y="5524500"/>
            <a:ext cx="2420262" cy="312737"/>
          </a:xfrm>
        </p:spPr>
        <p:txBody>
          <a:bodyPr>
            <a:normAutofit/>
          </a:bodyPr>
          <a:lstStyle/>
          <a:p>
            <a:pPr algn="l"/>
            <a:r>
              <a:rPr lang="en-US" sz="1400" dirty="0">
                <a:solidFill>
                  <a:schemeClr val="bg1"/>
                </a:solidFill>
                <a:latin typeface="JetBrains Mono" panose="020B0509020102050004" pitchFamily="49" charset="0"/>
              </a:rPr>
              <a:t>6088146 ◾ 6088221</a:t>
            </a:r>
          </a:p>
        </p:txBody>
      </p:sp>
      <p:sp>
        <p:nvSpPr>
          <p:cNvPr id="11" name="TextBox 10">
            <a:extLst>
              <a:ext uri="{FF2B5EF4-FFF2-40B4-BE49-F238E27FC236}">
                <a16:creationId xmlns:a16="http://schemas.microsoft.com/office/drawing/2014/main" id="{289206D4-BED4-424C-B513-1B00479BA5D6}"/>
              </a:ext>
            </a:extLst>
          </p:cNvPr>
          <p:cNvSpPr txBox="1"/>
          <p:nvPr/>
        </p:nvSpPr>
        <p:spPr>
          <a:xfrm>
            <a:off x="334506" y="4013788"/>
            <a:ext cx="4821694" cy="307777"/>
          </a:xfrm>
          <a:prstGeom prst="rect">
            <a:avLst/>
          </a:prstGeom>
          <a:noFill/>
        </p:spPr>
        <p:txBody>
          <a:bodyPr wrap="square">
            <a:spAutoFit/>
          </a:bodyPr>
          <a:lstStyle/>
          <a:p>
            <a:r>
              <a:rPr lang="en-US" sz="1400" spc="200" dirty="0">
                <a:solidFill>
                  <a:schemeClr val="bg1">
                    <a:lumMod val="85000"/>
                  </a:schemeClr>
                </a:solidFill>
                <a:latin typeface="DIN Next LT Pro Medium" panose="020B0603020203050203" pitchFamily="34" charset="0"/>
              </a:rPr>
              <a:t>ITCS476 – DIGITAL IMAGE PROCESSING</a:t>
            </a:r>
          </a:p>
        </p:txBody>
      </p:sp>
    </p:spTree>
    <p:extLst>
      <p:ext uri="{BB962C8B-B14F-4D97-AF65-F5344CB8AC3E}">
        <p14:creationId xmlns:p14="http://schemas.microsoft.com/office/powerpoint/2010/main" val="2812862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5B717-11C4-4183-8440-26CFAA4DFE69}"/>
              </a:ext>
            </a:extLst>
          </p:cNvPr>
          <p:cNvSpPr txBox="1"/>
          <p:nvPr/>
        </p:nvSpPr>
        <p:spPr>
          <a:xfrm>
            <a:off x="2641600" y="-6316854"/>
            <a:ext cx="6908800" cy="6568587"/>
          </a:xfrm>
          <a:prstGeom prst="rect">
            <a:avLst/>
          </a:prstGeom>
          <a:noFill/>
        </p:spPr>
        <p:txBody>
          <a:bodyPr wrap="square" rtlCol="0" anchor="ctr">
            <a:noAutofit/>
          </a:bodyPr>
          <a:lstStyle/>
          <a:p>
            <a:r>
              <a:rPr lang="en-US" sz="3600" dirty="0">
                <a:solidFill>
                  <a:schemeClr val="tx1">
                    <a:lumMod val="65000"/>
                    <a:lumOff val="35000"/>
                  </a:schemeClr>
                </a:solidFill>
                <a:latin typeface="DIN Next LT Pro" panose="020B0503020203050203" pitchFamily="34" charset="0"/>
              </a:rPr>
              <a:t>We are focusing on classifying certain types of foods that can be easily found within or near Mahidol University.</a:t>
            </a:r>
          </a:p>
          <a:p>
            <a:endParaRPr lang="en-US" sz="3600" dirty="0">
              <a:solidFill>
                <a:schemeClr val="tx1">
                  <a:lumMod val="65000"/>
                  <a:lumOff val="35000"/>
                </a:schemeClr>
              </a:solidFill>
              <a:latin typeface="DIN Next LT Pro" panose="020B0503020203050203" pitchFamily="34" charset="0"/>
            </a:endParaRPr>
          </a:p>
          <a:p>
            <a:endParaRPr lang="en-US" sz="3600" dirty="0">
              <a:solidFill>
                <a:schemeClr val="tx1">
                  <a:lumMod val="65000"/>
                  <a:lumOff val="35000"/>
                </a:schemeClr>
              </a:solidFill>
              <a:latin typeface="DIN Next LT Pro" panose="020B0503020203050203" pitchFamily="34" charset="0"/>
            </a:endParaRPr>
          </a:p>
          <a:p>
            <a:endParaRPr lang="en-US" sz="3600" dirty="0">
              <a:solidFill>
                <a:srgbClr val="ABABFF"/>
              </a:solidFill>
              <a:latin typeface="DIN Next LT Pro Bold" panose="020B0803020203050203" pitchFamily="34" charset="0"/>
            </a:endParaRPr>
          </a:p>
          <a:p>
            <a:endParaRPr lang="en-US" sz="3600" dirty="0">
              <a:solidFill>
                <a:srgbClr val="ABABFF"/>
              </a:solidFill>
              <a:latin typeface="DIN Next LT Pro Bold" panose="020B0803020203050203" pitchFamily="34" charset="0"/>
            </a:endParaRPr>
          </a:p>
          <a:p>
            <a:r>
              <a:rPr lang="en-US" sz="3600" dirty="0">
                <a:solidFill>
                  <a:schemeClr val="tx1">
                    <a:lumMod val="65000"/>
                    <a:lumOff val="35000"/>
                  </a:schemeClr>
                </a:solidFill>
                <a:latin typeface="DIN Next LT Pro" panose="020B0503020203050203" pitchFamily="34" charset="0"/>
              </a:rPr>
              <a:t>There are totally 38 classes of foods each of which has 250 images.</a:t>
            </a:r>
          </a:p>
        </p:txBody>
      </p:sp>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Objective        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7818" b="7818"/>
          <a:stretch/>
        </p:blipFill>
        <p:spPr>
          <a:xfrm>
            <a:off x="0" y="-2"/>
            <a:ext cx="12192001" cy="6858001"/>
          </a:xfrm>
          <a:prstGeom prst="rect">
            <a:avLst/>
          </a:prstGeom>
        </p:spPr>
      </p:pic>
      <p:sp>
        <p:nvSpPr>
          <p:cNvPr id="5" name="Rectangle: Rounded Corners 4">
            <a:extLst>
              <a:ext uri="{FF2B5EF4-FFF2-40B4-BE49-F238E27FC236}">
                <a16:creationId xmlns:a16="http://schemas.microsoft.com/office/drawing/2014/main" id="{23CCC8D4-3624-43CE-BABC-794FFF66C428}"/>
              </a:ext>
            </a:extLst>
          </p:cNvPr>
          <p:cNvSpPr/>
          <p:nvPr/>
        </p:nvSpPr>
        <p:spPr>
          <a:xfrm>
            <a:off x="1045369" y="2133599"/>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a:latin typeface="JetBrains Mono" panose="020B0509020102050004" pitchFamily="49" charset="0"/>
              </a:rPr>
              <a:t>MAFood-121</a:t>
            </a:r>
          </a:p>
          <a:p>
            <a:r>
              <a:rPr lang="en-US" sz="1600" i="0" cap="all" dirty="0">
                <a:solidFill>
                  <a:srgbClr val="FFFFFF"/>
                </a:solidFill>
                <a:effectLst/>
                <a:latin typeface="DIN Next LT Pro" panose="020B0503020203050203" pitchFamily="34" charset="0"/>
              </a:rPr>
              <a:t>THE UNIVERSITY OF BARCELONA</a:t>
            </a:r>
          </a:p>
          <a:p>
            <a:endParaRPr lang="en-US" b="1" i="1" dirty="0">
              <a:latin typeface="JetBrains Mono" panose="020B0509020102050004" pitchFamily="49" charset="0"/>
            </a:endParaRPr>
          </a:p>
          <a:p>
            <a:r>
              <a:rPr lang="en-US" sz="1400" dirty="0">
                <a:solidFill>
                  <a:schemeClr val="bg1">
                    <a:lumMod val="85000"/>
                  </a:schemeClr>
                </a:solidFill>
                <a:latin typeface="DIN Next LT Pro" panose="020B0503020203050203" pitchFamily="34" charset="0"/>
              </a:rPr>
              <a:t>21,175 images of foods from various cuisine styles</a:t>
            </a:r>
          </a:p>
        </p:txBody>
      </p:sp>
      <p:sp>
        <p:nvSpPr>
          <p:cNvPr id="14" name="Rectangle: Rounded Corners 13">
            <a:extLst>
              <a:ext uri="{FF2B5EF4-FFF2-40B4-BE49-F238E27FC236}">
                <a16:creationId xmlns:a16="http://schemas.microsoft.com/office/drawing/2014/main" id="{DCE896C3-A65F-4253-A87D-04BEFB74F1FE}"/>
              </a:ext>
            </a:extLst>
          </p:cNvPr>
          <p:cNvSpPr/>
          <p:nvPr/>
        </p:nvSpPr>
        <p:spPr>
          <a:xfrm>
            <a:off x="4436269"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err="1">
                <a:latin typeface="JetBrains Mono" panose="020B0509020102050004" pitchFamily="49" charset="0"/>
              </a:rPr>
              <a:t>ThaiFoodDataset</a:t>
            </a:r>
            <a:endParaRPr lang="en-US" sz="2800" b="1" i="1" dirty="0">
              <a:latin typeface="JetBrains Mono" panose="020B0509020102050004" pitchFamily="49" charset="0"/>
            </a:endParaRPr>
          </a:p>
          <a:p>
            <a:r>
              <a:rPr lang="en-US" sz="1400" i="0" cap="all" dirty="0" err="1">
                <a:solidFill>
                  <a:srgbClr val="FFFFFF"/>
                </a:solidFill>
                <a:effectLst/>
                <a:latin typeface="DIN Next LT Pro" panose="020B0503020203050203" pitchFamily="34" charset="0"/>
              </a:rPr>
              <a:t>Ukrit</a:t>
            </a:r>
            <a:r>
              <a:rPr lang="en-US" sz="1400" i="0" cap="all" dirty="0">
                <a:solidFill>
                  <a:srgbClr val="FFFFFF"/>
                </a:solidFill>
                <a:effectLst/>
                <a:latin typeface="DIN Next LT Pro" panose="020B0503020203050203" pitchFamily="34" charset="0"/>
              </a:rPr>
              <a:t> </a:t>
            </a:r>
            <a:r>
              <a:rPr lang="en-US" sz="1400" i="0" cap="all" dirty="0" err="1">
                <a:solidFill>
                  <a:srgbClr val="FFFFFF"/>
                </a:solidFill>
                <a:effectLst/>
                <a:latin typeface="DIN Next LT Pro" panose="020B0503020203050203" pitchFamily="34" charset="0"/>
              </a:rPr>
              <a:t>Tiankaew</a:t>
            </a:r>
            <a:r>
              <a:rPr lang="en-US" sz="1400" i="0" cap="all" dirty="0">
                <a:solidFill>
                  <a:srgbClr val="FFFFFF"/>
                </a:solidFill>
                <a:effectLst/>
                <a:latin typeface="DIN Next LT Pro" panose="020B0503020203050203" pitchFamily="34" charset="0"/>
              </a:rPr>
              <a:t> &amp; </a:t>
            </a:r>
            <a:r>
              <a:rPr lang="en-US" sz="1400" i="0" cap="all" dirty="0" err="1">
                <a:solidFill>
                  <a:srgbClr val="FFFFFF"/>
                </a:solidFill>
                <a:effectLst/>
                <a:latin typeface="DIN Next LT Pro" panose="020B0503020203050203" pitchFamily="34" charset="0"/>
              </a:rPr>
              <a:t>Peerapon</a:t>
            </a:r>
            <a:r>
              <a:rPr lang="en-US" sz="1400" i="0" cap="all" dirty="0">
                <a:solidFill>
                  <a:srgbClr val="FFFFFF"/>
                </a:solidFill>
                <a:effectLst/>
                <a:latin typeface="DIN Next LT Pro" panose="020B0503020203050203" pitchFamily="34" charset="0"/>
              </a:rPr>
              <a:t> </a:t>
            </a:r>
            <a:r>
              <a:rPr lang="en-US" sz="1400" i="0" cap="all" dirty="0" err="1">
                <a:solidFill>
                  <a:srgbClr val="FFFFFF"/>
                </a:solidFill>
                <a:effectLst/>
                <a:latin typeface="DIN Next LT Pro" panose="020B0503020203050203" pitchFamily="34" charset="0"/>
              </a:rPr>
              <a:t>Chunpongthong</a:t>
            </a:r>
            <a:endParaRPr lang="en-US" sz="1400" i="0" cap="all" dirty="0">
              <a:solidFill>
                <a:srgbClr val="FFFFFF"/>
              </a:solidFill>
              <a:effectLst/>
              <a:latin typeface="DIN Next LT Pro" panose="020B0503020203050203" pitchFamily="34" charset="0"/>
            </a:endParaRPr>
          </a:p>
          <a:p>
            <a:endParaRPr lang="en-US" b="1" i="1" dirty="0">
              <a:latin typeface="JetBrains Mono" panose="020B0509020102050004" pitchFamily="49" charset="0"/>
            </a:endParaRPr>
          </a:p>
          <a:p>
            <a:r>
              <a:rPr lang="en-US" sz="1400" dirty="0">
                <a:solidFill>
                  <a:schemeClr val="bg1">
                    <a:lumMod val="85000"/>
                  </a:schemeClr>
                </a:solidFill>
                <a:latin typeface="DIN Next LT Pro" panose="020B0503020203050203" pitchFamily="34" charset="0"/>
              </a:rPr>
              <a:t>13 types of foods each of which has 400 images.</a:t>
            </a:r>
          </a:p>
        </p:txBody>
      </p:sp>
      <p:sp>
        <p:nvSpPr>
          <p:cNvPr id="18" name="Rectangle: Rounded Corners 17">
            <a:extLst>
              <a:ext uri="{FF2B5EF4-FFF2-40B4-BE49-F238E27FC236}">
                <a16:creationId xmlns:a16="http://schemas.microsoft.com/office/drawing/2014/main" id="{1E7459DE-441F-4FDA-B481-D93F247986CB}"/>
              </a:ext>
            </a:extLst>
          </p:cNvPr>
          <p:cNvSpPr/>
          <p:nvPr/>
        </p:nvSpPr>
        <p:spPr>
          <a:xfrm>
            <a:off x="7827169"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err="1">
                <a:latin typeface="JetBrains Mono" panose="020B0509020102050004" pitchFamily="49" charset="0"/>
              </a:rPr>
              <a:t>ThaiRandFood</a:t>
            </a:r>
            <a:endParaRPr lang="en-US" sz="2800" b="1" i="1" dirty="0">
              <a:latin typeface="JetBrains Mono" panose="020B0509020102050004" pitchFamily="49" charset="0"/>
            </a:endParaRPr>
          </a:p>
          <a:p>
            <a:r>
              <a:rPr lang="en-US" sz="1400" i="0" cap="all" dirty="0">
                <a:solidFill>
                  <a:srgbClr val="FFFFFF"/>
                </a:solidFill>
                <a:effectLst/>
                <a:latin typeface="DIN Next LT Pro" panose="020B0503020203050203" pitchFamily="34" charset="0"/>
              </a:rPr>
              <a:t>OUR DATASET</a:t>
            </a:r>
          </a:p>
          <a:p>
            <a:endParaRPr lang="en-US" b="1" i="1" dirty="0">
              <a:latin typeface="JetBrains Mono" panose="020B0509020102050004" pitchFamily="49" charset="0"/>
            </a:endParaRPr>
          </a:p>
          <a:p>
            <a:r>
              <a:rPr lang="en-US" sz="1400" dirty="0">
                <a:solidFill>
                  <a:schemeClr val="bg1">
                    <a:lumMod val="85000"/>
                  </a:schemeClr>
                </a:solidFill>
                <a:latin typeface="DIN Next LT Pro" panose="020B0503020203050203" pitchFamily="34" charset="0"/>
              </a:rPr>
              <a:t>Our efforts to capture food images found near the </a:t>
            </a:r>
            <a:r>
              <a:rPr lang="en-US" sz="1400" dirty="0" err="1">
                <a:solidFill>
                  <a:schemeClr val="bg1">
                    <a:lumMod val="85000"/>
                  </a:schemeClr>
                </a:solidFill>
                <a:latin typeface="DIN Next LT Pro" panose="020B0503020203050203" pitchFamily="34" charset="0"/>
              </a:rPr>
              <a:t>Salaya</a:t>
            </a:r>
            <a:r>
              <a:rPr lang="en-US" sz="1400" dirty="0">
                <a:solidFill>
                  <a:schemeClr val="bg1">
                    <a:lumMod val="85000"/>
                  </a:schemeClr>
                </a:solidFill>
                <a:latin typeface="DIN Next LT Pro" panose="020B0503020203050203" pitchFamily="34" charset="0"/>
              </a:rPr>
              <a:t> campus.</a:t>
            </a:r>
          </a:p>
        </p:txBody>
      </p:sp>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663256"/>
            <a:ext cx="5795962" cy="746443"/>
          </a:xfrm>
        </p:spPr>
        <p:txBody>
          <a:bodyPr>
            <a:noAutofit/>
          </a:bodyPr>
          <a:lstStyle/>
          <a:p>
            <a:pPr>
              <a:lnSpc>
                <a:spcPct val="125000"/>
              </a:lnSpc>
            </a:pPr>
            <a:br>
              <a:rPr lang="en-US" sz="2400" b="1" dirty="0">
                <a:solidFill>
                  <a:schemeClr val="tx1">
                    <a:lumMod val="75000"/>
                    <a:lumOff val="25000"/>
                  </a:schemeClr>
                </a:solidFill>
                <a:highlight>
                  <a:srgbClr val="FFFF00"/>
                </a:highlight>
                <a:latin typeface="JetBrains Mono" panose="020B0509020102050004" pitchFamily="49" charset="0"/>
              </a:rPr>
            </a:br>
            <a:r>
              <a:rPr lang="en-US" sz="1600" b="1" dirty="0">
                <a:solidFill>
                  <a:schemeClr val="tx1">
                    <a:lumMod val="75000"/>
                    <a:lumOff val="25000"/>
                  </a:schemeClr>
                </a:solidFill>
                <a:highlight>
                  <a:srgbClr val="FFFF00"/>
                </a:highlight>
                <a:latin typeface="JetBrains Mono" panose="020B0509020102050004" pitchFamily="49" charset="0"/>
              </a:rPr>
              <a:t>Problem Domain</a:t>
            </a:r>
            <a:br>
              <a:rPr lang="en-US" sz="2400" b="1" dirty="0">
                <a:solidFill>
                  <a:schemeClr val="tx1">
                    <a:lumMod val="75000"/>
                    <a:lumOff val="25000"/>
                  </a:schemeClr>
                </a:solidFill>
                <a:highlight>
                  <a:srgbClr val="FFFF00"/>
                </a:highlight>
                <a:latin typeface="JetBrains Mono" panose="020B0509020102050004" pitchFamily="49" charset="0"/>
              </a:rPr>
            </a:br>
            <a:r>
              <a:rPr lang="en-US" sz="3200" b="1" dirty="0">
                <a:solidFill>
                  <a:schemeClr val="tx1">
                    <a:lumMod val="75000"/>
                    <a:lumOff val="25000"/>
                  </a:schemeClr>
                </a:solidFill>
                <a:highlight>
                  <a:srgbClr val="00FFFF"/>
                </a:highlight>
                <a:latin typeface="JetBrains Mono" panose="020B0509020102050004" pitchFamily="49" charset="0"/>
              </a:rPr>
              <a:t>Datasets</a:t>
            </a:r>
            <a:endParaRPr lang="en-US" sz="1050" b="1" dirty="0">
              <a:solidFill>
                <a:schemeClr val="tx1">
                  <a:lumMod val="75000"/>
                  <a:lumOff val="25000"/>
                </a:schemeClr>
              </a:solidFill>
              <a:highlight>
                <a:srgbClr val="00FFFF"/>
              </a:highlight>
              <a:latin typeface="JetBrains Mono" panose="020B0509020102050004" pitchFamily="49" charset="0"/>
            </a:endParaRPr>
          </a:p>
        </p:txBody>
      </p:sp>
    </p:spTree>
    <p:extLst>
      <p:ext uri="{BB962C8B-B14F-4D97-AF65-F5344CB8AC3E}">
        <p14:creationId xmlns:p14="http://schemas.microsoft.com/office/powerpoint/2010/main" val="2314009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Objective        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l="34442" r="34442"/>
          <a:stretch/>
        </p:blipFill>
        <p:spPr>
          <a:xfrm>
            <a:off x="1" y="0"/>
            <a:ext cx="3200399" cy="685800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150020" y="663257"/>
            <a:ext cx="4228549"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Problem Domain</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
        <p:nvSpPr>
          <p:cNvPr id="11" name="TextBox 10">
            <a:extLst>
              <a:ext uri="{FF2B5EF4-FFF2-40B4-BE49-F238E27FC236}">
                <a16:creationId xmlns:a16="http://schemas.microsoft.com/office/drawing/2014/main" id="{7124DD8F-BCE1-4C49-A63B-C7C3F0A94965}"/>
              </a:ext>
            </a:extLst>
          </p:cNvPr>
          <p:cNvSpPr txBox="1"/>
          <p:nvPr/>
        </p:nvSpPr>
        <p:spPr>
          <a:xfrm>
            <a:off x="3983464" y="707995"/>
            <a:ext cx="2190934" cy="400110"/>
          </a:xfrm>
          <a:prstGeom prst="rect">
            <a:avLst/>
          </a:prstGeom>
          <a:noFill/>
        </p:spPr>
        <p:txBody>
          <a:bodyPr wrap="square">
            <a:spAutoFit/>
          </a:bodyPr>
          <a:lstStyle/>
          <a:p>
            <a:r>
              <a:rPr lang="en-US" sz="2000" b="1" dirty="0">
                <a:solidFill>
                  <a:schemeClr val="bg1"/>
                </a:solidFill>
                <a:latin typeface="JetBrains Mono" panose="020B0509020102050004" pitchFamily="49" charset="0"/>
              </a:rPr>
              <a:t>38 classes </a:t>
            </a:r>
            <a:endParaRPr lang="en-US" sz="2000" dirty="0">
              <a:solidFill>
                <a:schemeClr val="bg1"/>
              </a:solidFill>
              <a:latin typeface="JetBrains Mono" panose="020B0509020102050004" pitchFamily="49" charset="0"/>
            </a:endParaRPr>
          </a:p>
        </p:txBody>
      </p:sp>
      <p:sp>
        <p:nvSpPr>
          <p:cNvPr id="5" name="Rectangle 1">
            <a:extLst>
              <a:ext uri="{FF2B5EF4-FFF2-40B4-BE49-F238E27FC236}">
                <a16:creationId xmlns:a16="http://schemas.microsoft.com/office/drawing/2014/main" id="{F9660A79-3D42-4998-A363-4F36A7B6EF32}"/>
              </a:ext>
            </a:extLst>
          </p:cNvPr>
          <p:cNvSpPr>
            <a:spLocks noChangeArrowheads="1"/>
          </p:cNvSpPr>
          <p:nvPr/>
        </p:nvSpPr>
        <p:spPr bwMode="auto">
          <a:xfrm>
            <a:off x="3983465" y="1310860"/>
            <a:ext cx="5512228" cy="10427530"/>
          </a:xfrm>
          <a:prstGeom prst="rect">
            <a:avLst/>
          </a:prstGeom>
          <a:noFill/>
          <a:ln>
            <a:noFill/>
          </a:ln>
          <a:effectLst/>
        </p:spPr>
        <p:txBody>
          <a:bodyPr vert="horz" wrap="non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A9B7C6"/>
                </a:solidFill>
                <a:effectLst/>
                <a:latin typeface="JetBrains Mono" panose="020B0509020102050004" pitchFamily="49" charset="0"/>
              </a:rPr>
              <a:t>barbecued_red_pork_in_sauce_with_rice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caesar_salad</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charcoal-</a:t>
            </a:r>
            <a:r>
              <a:rPr kumimoji="0" lang="en-US" altLang="en-US" sz="1600" b="0" i="0" u="none" strike="noStrike" cap="none" normalizeH="0" baseline="0" dirty="0" err="1">
                <a:ln>
                  <a:noFill/>
                </a:ln>
                <a:solidFill>
                  <a:srgbClr val="A9B7C6"/>
                </a:solidFill>
                <a:effectLst/>
                <a:latin typeface="JetBrains Mono" panose="020B0509020102050004" pitchFamily="49" charset="0"/>
              </a:rPr>
              <a:t>boiled_pork_neck</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chow_mein</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coconut_milk_soup</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crispy_pork_with_kale_with_rice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fried_chicken_with_rice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fried_mussel_pancakes</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fried_pork_with_rice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fried_rice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green_curry</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hamburger</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hot_and_sour_fish_and_vegetable_ragout</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kebab</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khao_soi</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noodles</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noodles_without_soup</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noodles_with_fish_curry</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omelette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onion_rings</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pad_see_ew</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pad_thai</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peking_duck</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pizza</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rice_crispy_pork</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rice_topped_with_stir_fried_meat_and_basil</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spaghetti_bolognese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spaghetti_carbonara</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spicy_chicken_salad_with_rice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spicy_stir_fried_pork_with_red_curry_paste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spring_rolls</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steak</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steak_with_rice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steamed_chicken_with_rice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steamed_rice_roll</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stewed_pork_leg</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thai_papaya_salad</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yellow_curry</a:t>
            </a:r>
            <a:endParaRPr kumimoji="0" lang="en-US" altLang="en-US" sz="3600" b="0" i="0" u="none" strike="noStrike" cap="none" normalizeH="0" baseline="0" dirty="0">
              <a:ln>
                <a:noFill/>
              </a:ln>
              <a:effectLst/>
              <a:latin typeface="Arial" panose="020B0604020202020204" pitchFamily="34" charset="0"/>
            </a:endParaRPr>
          </a:p>
        </p:txBody>
      </p:sp>
      <p:sp>
        <p:nvSpPr>
          <p:cNvPr id="7" name="Rectangle: Rounded Corners 6">
            <a:extLst>
              <a:ext uri="{FF2B5EF4-FFF2-40B4-BE49-F238E27FC236}">
                <a16:creationId xmlns:a16="http://schemas.microsoft.com/office/drawing/2014/main" id="{34A8F62D-3F2D-4A2D-BAA0-ED8CA3B7703A}"/>
              </a:ext>
            </a:extLst>
          </p:cNvPr>
          <p:cNvSpPr/>
          <p:nvPr/>
        </p:nvSpPr>
        <p:spPr>
          <a:xfrm>
            <a:off x="12503944" y="2133599"/>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a:latin typeface="JetBrains Mono" panose="020B0509020102050004" pitchFamily="49" charset="0"/>
              </a:rPr>
              <a:t>MAFood-121</a:t>
            </a:r>
          </a:p>
          <a:p>
            <a:r>
              <a:rPr lang="en-US" sz="1600" i="0" cap="all" dirty="0">
                <a:solidFill>
                  <a:srgbClr val="FFFFFF"/>
                </a:solidFill>
                <a:effectLst/>
                <a:latin typeface="DIN Next LT Pro" panose="020B0503020203050203" pitchFamily="34" charset="0"/>
              </a:rPr>
              <a:t>THE UNIVERSITY OF BARCELONA</a:t>
            </a:r>
          </a:p>
          <a:p>
            <a:endParaRPr lang="en-US" b="1" i="1" dirty="0">
              <a:latin typeface="JetBrains Mono" panose="020B0509020102050004" pitchFamily="49" charset="0"/>
            </a:endParaRPr>
          </a:p>
          <a:p>
            <a:r>
              <a:rPr lang="en-US" sz="1400" dirty="0">
                <a:solidFill>
                  <a:schemeClr val="bg1">
                    <a:lumMod val="85000"/>
                  </a:schemeClr>
                </a:solidFill>
                <a:latin typeface="DIN Next LT Pro" panose="020B0503020203050203" pitchFamily="34" charset="0"/>
              </a:rPr>
              <a:t>21,175 images of foods from various cuisine styles</a:t>
            </a:r>
          </a:p>
        </p:txBody>
      </p:sp>
      <p:sp>
        <p:nvSpPr>
          <p:cNvPr id="8" name="Rectangle: Rounded Corners 7">
            <a:extLst>
              <a:ext uri="{FF2B5EF4-FFF2-40B4-BE49-F238E27FC236}">
                <a16:creationId xmlns:a16="http://schemas.microsoft.com/office/drawing/2014/main" id="{E80768E7-A5E9-434D-B57D-145E784E352A}"/>
              </a:ext>
            </a:extLst>
          </p:cNvPr>
          <p:cNvSpPr/>
          <p:nvPr/>
        </p:nvSpPr>
        <p:spPr>
          <a:xfrm>
            <a:off x="15894844"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err="1">
                <a:latin typeface="JetBrains Mono" panose="020B0509020102050004" pitchFamily="49" charset="0"/>
              </a:rPr>
              <a:t>ThaiFoodDataset</a:t>
            </a:r>
            <a:endParaRPr lang="en-US" sz="2800" b="1" i="1" dirty="0">
              <a:latin typeface="JetBrains Mono" panose="020B0509020102050004" pitchFamily="49" charset="0"/>
            </a:endParaRPr>
          </a:p>
          <a:p>
            <a:r>
              <a:rPr lang="en-US" sz="1400" i="0" cap="all" dirty="0" err="1">
                <a:solidFill>
                  <a:srgbClr val="FFFFFF"/>
                </a:solidFill>
                <a:effectLst/>
                <a:latin typeface="DIN Next LT Pro" panose="020B0503020203050203" pitchFamily="34" charset="0"/>
              </a:rPr>
              <a:t>Ukrit</a:t>
            </a:r>
            <a:r>
              <a:rPr lang="en-US" sz="1400" i="0" cap="all" dirty="0">
                <a:solidFill>
                  <a:srgbClr val="FFFFFF"/>
                </a:solidFill>
                <a:effectLst/>
                <a:latin typeface="DIN Next LT Pro" panose="020B0503020203050203" pitchFamily="34" charset="0"/>
              </a:rPr>
              <a:t> </a:t>
            </a:r>
            <a:r>
              <a:rPr lang="en-US" sz="1400" i="0" cap="all" dirty="0" err="1">
                <a:solidFill>
                  <a:srgbClr val="FFFFFF"/>
                </a:solidFill>
                <a:effectLst/>
                <a:latin typeface="DIN Next LT Pro" panose="020B0503020203050203" pitchFamily="34" charset="0"/>
              </a:rPr>
              <a:t>Tiankaew</a:t>
            </a:r>
            <a:r>
              <a:rPr lang="en-US" sz="1400" i="0" cap="all" dirty="0">
                <a:solidFill>
                  <a:srgbClr val="FFFFFF"/>
                </a:solidFill>
                <a:effectLst/>
                <a:latin typeface="DIN Next LT Pro" panose="020B0503020203050203" pitchFamily="34" charset="0"/>
              </a:rPr>
              <a:t> &amp; </a:t>
            </a:r>
            <a:r>
              <a:rPr lang="en-US" sz="1400" i="0" cap="all" dirty="0" err="1">
                <a:solidFill>
                  <a:srgbClr val="FFFFFF"/>
                </a:solidFill>
                <a:effectLst/>
                <a:latin typeface="DIN Next LT Pro" panose="020B0503020203050203" pitchFamily="34" charset="0"/>
              </a:rPr>
              <a:t>Peerapon</a:t>
            </a:r>
            <a:r>
              <a:rPr lang="en-US" sz="1400" i="0" cap="all" dirty="0">
                <a:solidFill>
                  <a:srgbClr val="FFFFFF"/>
                </a:solidFill>
                <a:effectLst/>
                <a:latin typeface="DIN Next LT Pro" panose="020B0503020203050203" pitchFamily="34" charset="0"/>
              </a:rPr>
              <a:t> </a:t>
            </a:r>
            <a:r>
              <a:rPr lang="en-US" sz="1400" i="0" cap="all" dirty="0" err="1">
                <a:solidFill>
                  <a:srgbClr val="FFFFFF"/>
                </a:solidFill>
                <a:effectLst/>
                <a:latin typeface="DIN Next LT Pro" panose="020B0503020203050203" pitchFamily="34" charset="0"/>
              </a:rPr>
              <a:t>Chunpongthong</a:t>
            </a:r>
            <a:endParaRPr lang="en-US" sz="1400" i="0" cap="all" dirty="0">
              <a:solidFill>
                <a:srgbClr val="FFFFFF"/>
              </a:solidFill>
              <a:effectLst/>
              <a:latin typeface="DIN Next LT Pro" panose="020B0503020203050203" pitchFamily="34" charset="0"/>
            </a:endParaRPr>
          </a:p>
          <a:p>
            <a:endParaRPr lang="en-US" b="1" i="1" dirty="0">
              <a:latin typeface="JetBrains Mono" panose="020B0509020102050004" pitchFamily="49" charset="0"/>
            </a:endParaRPr>
          </a:p>
          <a:p>
            <a:r>
              <a:rPr lang="en-US" sz="1400" dirty="0">
                <a:solidFill>
                  <a:schemeClr val="bg1">
                    <a:lumMod val="85000"/>
                  </a:schemeClr>
                </a:solidFill>
                <a:latin typeface="DIN Next LT Pro" panose="020B0503020203050203" pitchFamily="34" charset="0"/>
              </a:rPr>
              <a:t>13 types of foods each of which has 400 images.</a:t>
            </a:r>
          </a:p>
        </p:txBody>
      </p:sp>
      <p:sp>
        <p:nvSpPr>
          <p:cNvPr id="14" name="Rectangle: Rounded Corners 13">
            <a:extLst>
              <a:ext uri="{FF2B5EF4-FFF2-40B4-BE49-F238E27FC236}">
                <a16:creationId xmlns:a16="http://schemas.microsoft.com/office/drawing/2014/main" id="{10AA72F3-D7B4-43B5-9A09-1ACAA1C811D8}"/>
              </a:ext>
            </a:extLst>
          </p:cNvPr>
          <p:cNvSpPr/>
          <p:nvPr/>
        </p:nvSpPr>
        <p:spPr>
          <a:xfrm>
            <a:off x="19285744"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err="1">
                <a:latin typeface="JetBrains Mono" panose="020B0509020102050004" pitchFamily="49" charset="0"/>
              </a:rPr>
              <a:t>ThaiRandFood</a:t>
            </a:r>
            <a:endParaRPr lang="en-US" sz="2800" b="1" i="1" dirty="0">
              <a:latin typeface="JetBrains Mono" panose="020B0509020102050004" pitchFamily="49" charset="0"/>
            </a:endParaRPr>
          </a:p>
          <a:p>
            <a:r>
              <a:rPr lang="en-US" sz="1400" i="0" cap="all" dirty="0">
                <a:solidFill>
                  <a:srgbClr val="FFFFFF"/>
                </a:solidFill>
                <a:effectLst/>
                <a:latin typeface="DIN Next LT Pro" panose="020B0503020203050203" pitchFamily="34" charset="0"/>
              </a:rPr>
              <a:t>OUR DATASET</a:t>
            </a:r>
          </a:p>
          <a:p>
            <a:endParaRPr lang="en-US" b="1" i="1" dirty="0">
              <a:latin typeface="JetBrains Mono" panose="020B0509020102050004" pitchFamily="49" charset="0"/>
            </a:endParaRPr>
          </a:p>
          <a:p>
            <a:r>
              <a:rPr lang="en-US" sz="1400" dirty="0">
                <a:solidFill>
                  <a:schemeClr val="bg1">
                    <a:lumMod val="85000"/>
                  </a:schemeClr>
                </a:solidFill>
                <a:latin typeface="DIN Next LT Pro" panose="020B0503020203050203" pitchFamily="34" charset="0"/>
              </a:rPr>
              <a:t>Our efforts to capture food images found near the </a:t>
            </a:r>
            <a:r>
              <a:rPr lang="en-US" sz="1400" dirty="0" err="1">
                <a:solidFill>
                  <a:schemeClr val="bg1">
                    <a:lumMod val="85000"/>
                  </a:schemeClr>
                </a:solidFill>
                <a:latin typeface="DIN Next LT Pro" panose="020B0503020203050203" pitchFamily="34" charset="0"/>
              </a:rPr>
              <a:t>Salaya</a:t>
            </a:r>
            <a:r>
              <a:rPr lang="en-US" sz="1400" dirty="0">
                <a:solidFill>
                  <a:schemeClr val="bg1">
                    <a:lumMod val="85000"/>
                  </a:schemeClr>
                </a:solidFill>
                <a:latin typeface="DIN Next LT Pro" panose="020B0503020203050203" pitchFamily="34" charset="0"/>
              </a:rPr>
              <a:t> campus.</a:t>
            </a:r>
          </a:p>
        </p:txBody>
      </p:sp>
    </p:spTree>
    <p:extLst>
      <p:ext uri="{BB962C8B-B14F-4D97-AF65-F5344CB8AC3E}">
        <p14:creationId xmlns:p14="http://schemas.microsoft.com/office/powerpoint/2010/main" val="13637287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Objective        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l="34442" r="34442"/>
          <a:stretch/>
        </p:blipFill>
        <p:spPr>
          <a:xfrm>
            <a:off x="1" y="0"/>
            <a:ext cx="3200399" cy="685800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150020" y="663257"/>
            <a:ext cx="4228549"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Problem Domain</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
        <p:nvSpPr>
          <p:cNvPr id="11" name="TextBox 10">
            <a:extLst>
              <a:ext uri="{FF2B5EF4-FFF2-40B4-BE49-F238E27FC236}">
                <a16:creationId xmlns:a16="http://schemas.microsoft.com/office/drawing/2014/main" id="{7124DD8F-BCE1-4C49-A63B-C7C3F0A94965}"/>
              </a:ext>
            </a:extLst>
          </p:cNvPr>
          <p:cNvSpPr txBox="1"/>
          <p:nvPr/>
        </p:nvSpPr>
        <p:spPr>
          <a:xfrm>
            <a:off x="3983464" y="-3515662"/>
            <a:ext cx="2190934" cy="400110"/>
          </a:xfrm>
          <a:prstGeom prst="rect">
            <a:avLst/>
          </a:prstGeom>
          <a:noFill/>
        </p:spPr>
        <p:txBody>
          <a:bodyPr wrap="square">
            <a:spAutoFit/>
          </a:bodyPr>
          <a:lstStyle/>
          <a:p>
            <a:r>
              <a:rPr lang="en-US" sz="2000" b="1" dirty="0">
                <a:solidFill>
                  <a:schemeClr val="bg1"/>
                </a:solidFill>
                <a:latin typeface="JetBrains Mono" panose="020B0509020102050004" pitchFamily="49" charset="0"/>
              </a:rPr>
              <a:t>38 classes </a:t>
            </a:r>
            <a:endParaRPr lang="en-US" sz="2000" dirty="0">
              <a:solidFill>
                <a:schemeClr val="bg1"/>
              </a:solidFill>
              <a:latin typeface="JetBrains Mono" panose="020B0509020102050004" pitchFamily="49" charset="0"/>
            </a:endParaRPr>
          </a:p>
        </p:txBody>
      </p:sp>
      <p:sp>
        <p:nvSpPr>
          <p:cNvPr id="5" name="Rectangle 1">
            <a:extLst>
              <a:ext uri="{FF2B5EF4-FFF2-40B4-BE49-F238E27FC236}">
                <a16:creationId xmlns:a16="http://schemas.microsoft.com/office/drawing/2014/main" id="{F9660A79-3D42-4998-A363-4F36A7B6EF32}"/>
              </a:ext>
            </a:extLst>
          </p:cNvPr>
          <p:cNvSpPr>
            <a:spLocks noChangeArrowheads="1"/>
          </p:cNvSpPr>
          <p:nvPr/>
        </p:nvSpPr>
        <p:spPr bwMode="auto">
          <a:xfrm>
            <a:off x="3983465" y="-2912797"/>
            <a:ext cx="5512228" cy="10427530"/>
          </a:xfrm>
          <a:prstGeom prst="rect">
            <a:avLst/>
          </a:prstGeom>
          <a:noFill/>
          <a:ln>
            <a:noFill/>
          </a:ln>
          <a:effectLst/>
        </p:spPr>
        <p:txBody>
          <a:bodyPr vert="horz" wrap="non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A9B7C6"/>
                </a:solidFill>
                <a:effectLst/>
                <a:latin typeface="JetBrains Mono" panose="020B0509020102050004" pitchFamily="49" charset="0"/>
              </a:rPr>
              <a:t>barbecued_red_pork_in_sauce_with_rice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caesar_salad</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charcoal-</a:t>
            </a:r>
            <a:r>
              <a:rPr kumimoji="0" lang="en-US" altLang="en-US" sz="1600" b="0" i="0" u="none" strike="noStrike" cap="none" normalizeH="0" baseline="0" dirty="0" err="1">
                <a:ln>
                  <a:noFill/>
                </a:ln>
                <a:solidFill>
                  <a:srgbClr val="A9B7C6"/>
                </a:solidFill>
                <a:effectLst/>
                <a:latin typeface="JetBrains Mono" panose="020B0509020102050004" pitchFamily="49" charset="0"/>
              </a:rPr>
              <a:t>boiled_pork_neck</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chow_mein</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coconut_milk_soup</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crispy_pork_with_kale_with_rice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fried_chicken_with_rice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fried_mussel_pancakes</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fried_pork_with_rice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fried_rice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green_curry</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hamburger</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hot_and_sour_fish_and_vegetable_ragout</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kebab</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khao_soi</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noodles</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noodles_without_soup</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noodles_with_fish_curry</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omelette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onion_rings</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pad_see_ew</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pad_thai</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peking_duck</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pizza</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rice_crispy_pork</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rice_topped_with_stir_fried_meat_and_basil</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spaghetti_bolognese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spaghetti_carbonara</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spicy_chicken_salad_with_rice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spicy_stir_fried_pork_with_red_curry_paste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spring_rolls</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a:ln>
                  <a:noFill/>
                </a:ln>
                <a:solidFill>
                  <a:srgbClr val="A9B7C6"/>
                </a:solidFill>
                <a:effectLst/>
                <a:latin typeface="JetBrains Mono" panose="020B0509020102050004" pitchFamily="49" charset="0"/>
              </a:rPr>
              <a:t>steak</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steak_with_rice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steamed_chicken_with_rice</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steamed_rice_roll</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stewed_pork_leg</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thai_papaya_salad</a:t>
            </a:r>
            <a:br>
              <a:rPr kumimoji="0" lang="en-US" altLang="en-US" sz="1600" b="0" i="0" u="none" strike="noStrike" cap="none" normalizeH="0" baseline="0" dirty="0">
                <a:ln>
                  <a:noFill/>
                </a:ln>
                <a:solidFill>
                  <a:srgbClr val="A9B7C6"/>
                </a:solidFill>
                <a:effectLst/>
                <a:latin typeface="JetBrains Mono" panose="020B0509020102050004" pitchFamily="49" charset="0"/>
              </a:rPr>
            </a:br>
            <a:r>
              <a:rPr kumimoji="0" lang="en-US" altLang="en-US" sz="1600" b="0" i="0" u="none" strike="noStrike" cap="none" normalizeH="0" baseline="0" dirty="0" err="1">
                <a:ln>
                  <a:noFill/>
                </a:ln>
                <a:solidFill>
                  <a:srgbClr val="A9B7C6"/>
                </a:solidFill>
                <a:effectLst/>
                <a:latin typeface="JetBrains Mono" panose="020B0509020102050004" pitchFamily="49" charset="0"/>
              </a:rPr>
              <a:t>yellow_curry</a:t>
            </a:r>
            <a:endParaRPr kumimoji="0" lang="en-US" altLang="en-US" sz="36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4292040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693153"/>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18817" b="18817"/>
          <a:stretch/>
        </p:blipFill>
        <p:spPr>
          <a:xfrm>
            <a:off x="0" y="0"/>
            <a:ext cx="12192001" cy="506984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2290127"/>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Objective</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
        <p:nvSpPr>
          <p:cNvPr id="3" name="Rectangle: Rounded Corners 2">
            <a:extLst>
              <a:ext uri="{FF2B5EF4-FFF2-40B4-BE49-F238E27FC236}">
                <a16:creationId xmlns:a16="http://schemas.microsoft.com/office/drawing/2014/main" id="{9D2A2BAD-945C-4AB4-B6ED-B964A88F39B0}"/>
              </a:ext>
            </a:extLst>
          </p:cNvPr>
          <p:cNvSpPr/>
          <p:nvPr/>
        </p:nvSpPr>
        <p:spPr>
          <a:xfrm>
            <a:off x="1045369" y="7089057"/>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#1</a:t>
            </a:r>
          </a:p>
          <a:p>
            <a:r>
              <a:rPr lang="en-US" sz="2400" dirty="0">
                <a:solidFill>
                  <a:srgbClr val="FFFF00"/>
                </a:solidFill>
                <a:latin typeface="DIN Next LT Pro" panose="020B0503020203050203" pitchFamily="34" charset="0"/>
              </a:rPr>
              <a:t>To implement a Thai food image classifier.</a:t>
            </a:r>
          </a:p>
        </p:txBody>
      </p:sp>
      <p:sp>
        <p:nvSpPr>
          <p:cNvPr id="4" name="Rectangle: Rounded Corners 3">
            <a:extLst>
              <a:ext uri="{FF2B5EF4-FFF2-40B4-BE49-F238E27FC236}">
                <a16:creationId xmlns:a16="http://schemas.microsoft.com/office/drawing/2014/main" id="{CEA0F204-4CB2-491F-863A-DE22436298A0}"/>
              </a:ext>
            </a:extLst>
          </p:cNvPr>
          <p:cNvSpPr/>
          <p:nvPr/>
        </p:nvSpPr>
        <p:spPr>
          <a:xfrm>
            <a:off x="4436269" y="7089058"/>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#2</a:t>
            </a:r>
          </a:p>
          <a:p>
            <a:r>
              <a:rPr lang="en-US" sz="2400" dirty="0">
                <a:solidFill>
                  <a:srgbClr val="FFFF00"/>
                </a:solidFill>
                <a:latin typeface="DIN Next LT Pro" panose="020B0503020203050203" pitchFamily="34" charset="0"/>
              </a:rPr>
              <a:t>To create a dataset for Thai food images.</a:t>
            </a:r>
          </a:p>
        </p:txBody>
      </p:sp>
      <p:sp>
        <p:nvSpPr>
          <p:cNvPr id="6" name="Rectangle: Rounded Corners 5">
            <a:extLst>
              <a:ext uri="{FF2B5EF4-FFF2-40B4-BE49-F238E27FC236}">
                <a16:creationId xmlns:a16="http://schemas.microsoft.com/office/drawing/2014/main" id="{FEFF78C9-D9CA-4BE9-9365-03493C2B5325}"/>
              </a:ext>
            </a:extLst>
          </p:cNvPr>
          <p:cNvSpPr/>
          <p:nvPr/>
        </p:nvSpPr>
        <p:spPr>
          <a:xfrm>
            <a:off x="7827169" y="7089058"/>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#3</a:t>
            </a:r>
          </a:p>
          <a:p>
            <a:r>
              <a:rPr lang="en-US" sz="2400" dirty="0">
                <a:solidFill>
                  <a:srgbClr val="FFFF00"/>
                </a:solidFill>
                <a:latin typeface="DIN Next LT Pro" panose="020B0503020203050203" pitchFamily="34" charset="0"/>
              </a:rPr>
              <a:t>To explore a suitable methodology to build a classifier.</a:t>
            </a:r>
          </a:p>
        </p:txBody>
      </p:sp>
    </p:spTree>
    <p:extLst>
      <p:ext uri="{BB962C8B-B14F-4D97-AF65-F5344CB8AC3E}">
        <p14:creationId xmlns:p14="http://schemas.microsoft.com/office/powerpoint/2010/main" val="3884075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55247"/>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23871" b="23871"/>
          <a:stretch/>
        </p:blipFill>
        <p:spPr>
          <a:xfrm>
            <a:off x="0" y="0"/>
            <a:ext cx="12192001" cy="424815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659288"/>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Objective</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
        <p:nvSpPr>
          <p:cNvPr id="2" name="Rectangle: Rounded Corners 1">
            <a:extLst>
              <a:ext uri="{FF2B5EF4-FFF2-40B4-BE49-F238E27FC236}">
                <a16:creationId xmlns:a16="http://schemas.microsoft.com/office/drawing/2014/main" id="{7012F9E7-851D-437D-A790-0CD8919002B7}"/>
              </a:ext>
            </a:extLst>
          </p:cNvPr>
          <p:cNvSpPr/>
          <p:nvPr/>
        </p:nvSpPr>
        <p:spPr>
          <a:xfrm>
            <a:off x="1045369" y="2133599"/>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#1</a:t>
            </a:r>
          </a:p>
          <a:p>
            <a:r>
              <a:rPr lang="en-US" sz="2400" dirty="0">
                <a:solidFill>
                  <a:srgbClr val="FFFF00"/>
                </a:solidFill>
                <a:latin typeface="DIN Next LT Pro" panose="020B0503020203050203" pitchFamily="34" charset="0"/>
              </a:rPr>
              <a:t>To implement a Thai food image classifier.</a:t>
            </a:r>
          </a:p>
        </p:txBody>
      </p:sp>
      <p:sp>
        <p:nvSpPr>
          <p:cNvPr id="4" name="Rectangle: Rounded Corners 3">
            <a:extLst>
              <a:ext uri="{FF2B5EF4-FFF2-40B4-BE49-F238E27FC236}">
                <a16:creationId xmlns:a16="http://schemas.microsoft.com/office/drawing/2014/main" id="{F626DDD9-7935-4482-88B2-A5A8FCE9EEDD}"/>
              </a:ext>
            </a:extLst>
          </p:cNvPr>
          <p:cNvSpPr/>
          <p:nvPr/>
        </p:nvSpPr>
        <p:spPr>
          <a:xfrm>
            <a:off x="4436269" y="2133600"/>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#2</a:t>
            </a:r>
          </a:p>
          <a:p>
            <a:r>
              <a:rPr lang="en-US" sz="2400" dirty="0">
                <a:solidFill>
                  <a:srgbClr val="FFFF00"/>
                </a:solidFill>
                <a:latin typeface="DIN Next LT Pro" panose="020B0503020203050203" pitchFamily="34" charset="0"/>
              </a:rPr>
              <a:t>To create a dataset for Thai food images.</a:t>
            </a:r>
          </a:p>
        </p:txBody>
      </p:sp>
      <p:sp>
        <p:nvSpPr>
          <p:cNvPr id="6" name="Rectangle: Rounded Corners 5">
            <a:extLst>
              <a:ext uri="{FF2B5EF4-FFF2-40B4-BE49-F238E27FC236}">
                <a16:creationId xmlns:a16="http://schemas.microsoft.com/office/drawing/2014/main" id="{3246E5FE-4E40-4535-BA6B-DC09B1282575}"/>
              </a:ext>
            </a:extLst>
          </p:cNvPr>
          <p:cNvSpPr/>
          <p:nvPr/>
        </p:nvSpPr>
        <p:spPr>
          <a:xfrm>
            <a:off x="7827169" y="2133600"/>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#3</a:t>
            </a:r>
          </a:p>
          <a:p>
            <a:r>
              <a:rPr lang="en-US" sz="2400" dirty="0">
                <a:solidFill>
                  <a:srgbClr val="FFFF00"/>
                </a:solidFill>
                <a:latin typeface="DIN Next LT Pro" panose="020B0503020203050203" pitchFamily="34" charset="0"/>
              </a:rPr>
              <a:t>To conduct a comparative study between manual and learning-based feature extraction.</a:t>
            </a:r>
          </a:p>
        </p:txBody>
      </p:sp>
    </p:spTree>
    <p:extLst>
      <p:ext uri="{BB962C8B-B14F-4D97-AF65-F5344CB8AC3E}">
        <p14:creationId xmlns:p14="http://schemas.microsoft.com/office/powerpoint/2010/main" val="183136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693153"/>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18817" b="18817"/>
          <a:stretch/>
        </p:blipFill>
        <p:spPr>
          <a:xfrm>
            <a:off x="0" y="0"/>
            <a:ext cx="12192001" cy="506984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2290127"/>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Outcomes</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
        <p:nvSpPr>
          <p:cNvPr id="2" name="Rectangle: Rounded Corners 1">
            <a:extLst>
              <a:ext uri="{FF2B5EF4-FFF2-40B4-BE49-F238E27FC236}">
                <a16:creationId xmlns:a16="http://schemas.microsoft.com/office/drawing/2014/main" id="{9231748F-1926-4658-A25B-B20C9F021787}"/>
              </a:ext>
            </a:extLst>
          </p:cNvPr>
          <p:cNvSpPr/>
          <p:nvPr/>
        </p:nvSpPr>
        <p:spPr>
          <a:xfrm>
            <a:off x="1045369" y="7346117"/>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#1</a:t>
            </a:r>
          </a:p>
          <a:p>
            <a:r>
              <a:rPr lang="en-US" sz="2400" dirty="0">
                <a:solidFill>
                  <a:srgbClr val="FFFF00"/>
                </a:solidFill>
                <a:latin typeface="DIN Next LT Pro" panose="020B0503020203050203" pitchFamily="34" charset="0"/>
              </a:rPr>
              <a:t>To implement a Thai food image classifier.</a:t>
            </a:r>
          </a:p>
        </p:txBody>
      </p:sp>
      <p:sp>
        <p:nvSpPr>
          <p:cNvPr id="5" name="Rectangle: Rounded Corners 4">
            <a:extLst>
              <a:ext uri="{FF2B5EF4-FFF2-40B4-BE49-F238E27FC236}">
                <a16:creationId xmlns:a16="http://schemas.microsoft.com/office/drawing/2014/main" id="{80EE29BD-3687-4708-A626-58C6CC3F498E}"/>
              </a:ext>
            </a:extLst>
          </p:cNvPr>
          <p:cNvSpPr/>
          <p:nvPr/>
        </p:nvSpPr>
        <p:spPr>
          <a:xfrm>
            <a:off x="4436269" y="7346118"/>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#2</a:t>
            </a:r>
          </a:p>
          <a:p>
            <a:r>
              <a:rPr lang="en-US" sz="2400" dirty="0">
                <a:solidFill>
                  <a:srgbClr val="FFFF00"/>
                </a:solidFill>
                <a:latin typeface="DIN Next LT Pro" panose="020B0503020203050203" pitchFamily="34" charset="0"/>
              </a:rPr>
              <a:t>To create a dataset for Thai food images.</a:t>
            </a:r>
          </a:p>
        </p:txBody>
      </p:sp>
      <p:sp>
        <p:nvSpPr>
          <p:cNvPr id="7" name="Rectangle: Rounded Corners 6">
            <a:extLst>
              <a:ext uri="{FF2B5EF4-FFF2-40B4-BE49-F238E27FC236}">
                <a16:creationId xmlns:a16="http://schemas.microsoft.com/office/drawing/2014/main" id="{ED2EEAFF-0146-4674-98F7-EA725B2BFCBF}"/>
              </a:ext>
            </a:extLst>
          </p:cNvPr>
          <p:cNvSpPr/>
          <p:nvPr/>
        </p:nvSpPr>
        <p:spPr>
          <a:xfrm>
            <a:off x="7827169" y="7346118"/>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#3</a:t>
            </a:r>
          </a:p>
          <a:p>
            <a:r>
              <a:rPr lang="en-US" sz="2400" dirty="0">
                <a:solidFill>
                  <a:srgbClr val="FFFF00"/>
                </a:solidFill>
                <a:latin typeface="DIN Next LT Pro" panose="020B0503020203050203" pitchFamily="34" charset="0"/>
              </a:rPr>
              <a:t>To conduct a comparative study between manual and learning-based feature extraction.</a:t>
            </a:r>
          </a:p>
        </p:txBody>
      </p:sp>
      <p:sp>
        <p:nvSpPr>
          <p:cNvPr id="13" name="TextBox 12">
            <a:extLst>
              <a:ext uri="{FF2B5EF4-FFF2-40B4-BE49-F238E27FC236}">
                <a16:creationId xmlns:a16="http://schemas.microsoft.com/office/drawing/2014/main" id="{15499509-0373-481D-9263-20457C1C03D7}"/>
              </a:ext>
            </a:extLst>
          </p:cNvPr>
          <p:cNvSpPr txBox="1"/>
          <p:nvPr/>
        </p:nvSpPr>
        <p:spPr>
          <a:xfrm>
            <a:off x="300038" y="-555247"/>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Outcomes        To-dos</a:t>
            </a:r>
          </a:p>
        </p:txBody>
      </p:sp>
    </p:spTree>
    <p:extLst>
      <p:ext uri="{BB962C8B-B14F-4D97-AF65-F5344CB8AC3E}">
        <p14:creationId xmlns:p14="http://schemas.microsoft.com/office/powerpoint/2010/main" val="3356330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F728DFC-C959-4F62-BA7D-4717136DEEED}"/>
              </a:ext>
            </a:extLst>
          </p:cNvPr>
          <p:cNvSpPr/>
          <p:nvPr/>
        </p:nvSpPr>
        <p:spPr>
          <a:xfrm>
            <a:off x="1045369" y="7346117"/>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#1</a:t>
            </a:r>
          </a:p>
          <a:p>
            <a:r>
              <a:rPr lang="en-US" sz="2400" dirty="0">
                <a:solidFill>
                  <a:srgbClr val="FFFF00"/>
                </a:solidFill>
                <a:latin typeface="DIN Next LT Pro" panose="020B0503020203050203" pitchFamily="34" charset="0"/>
              </a:rPr>
              <a:t>To implement a Thai food image classifier.</a:t>
            </a:r>
          </a:p>
        </p:txBody>
      </p:sp>
      <p:sp>
        <p:nvSpPr>
          <p:cNvPr id="4" name="Rectangle: Rounded Corners 3">
            <a:extLst>
              <a:ext uri="{FF2B5EF4-FFF2-40B4-BE49-F238E27FC236}">
                <a16:creationId xmlns:a16="http://schemas.microsoft.com/office/drawing/2014/main" id="{D82D502E-8992-42AC-943E-C42A0575A448}"/>
              </a:ext>
            </a:extLst>
          </p:cNvPr>
          <p:cNvSpPr/>
          <p:nvPr/>
        </p:nvSpPr>
        <p:spPr>
          <a:xfrm>
            <a:off x="4436269" y="7346118"/>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#2</a:t>
            </a:r>
          </a:p>
          <a:p>
            <a:r>
              <a:rPr lang="en-US" sz="2400" dirty="0">
                <a:solidFill>
                  <a:srgbClr val="FFFF00"/>
                </a:solidFill>
                <a:latin typeface="DIN Next LT Pro" panose="020B0503020203050203" pitchFamily="34" charset="0"/>
              </a:rPr>
              <a:t>To create a dataset for Thai food images.</a:t>
            </a:r>
          </a:p>
        </p:txBody>
      </p:sp>
      <p:sp>
        <p:nvSpPr>
          <p:cNvPr id="6" name="Rectangle: Rounded Corners 5">
            <a:extLst>
              <a:ext uri="{FF2B5EF4-FFF2-40B4-BE49-F238E27FC236}">
                <a16:creationId xmlns:a16="http://schemas.microsoft.com/office/drawing/2014/main" id="{40BB101E-8DB5-4ED2-A535-E774C9087F27}"/>
              </a:ext>
            </a:extLst>
          </p:cNvPr>
          <p:cNvSpPr/>
          <p:nvPr/>
        </p:nvSpPr>
        <p:spPr>
          <a:xfrm>
            <a:off x="7827169" y="7346118"/>
            <a:ext cx="3319462" cy="4391025"/>
          </a:xfrm>
          <a:prstGeom prst="roundRect">
            <a:avLst>
              <a:gd name="adj" fmla="val 2607"/>
            </a:avLst>
          </a:prstGeom>
          <a:solidFill>
            <a:schemeClr val="tx1">
              <a:lumMod val="85000"/>
              <a:lumOff val="1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b="1" i="1" dirty="0">
                <a:solidFill>
                  <a:srgbClr val="92D050"/>
                </a:solidFill>
                <a:latin typeface="JetBrains Mono" panose="020B0509020102050004" pitchFamily="49" charset="0"/>
              </a:rPr>
              <a:t>#3</a:t>
            </a:r>
          </a:p>
          <a:p>
            <a:r>
              <a:rPr lang="en-US" sz="2400" dirty="0">
                <a:solidFill>
                  <a:srgbClr val="FFFF00"/>
                </a:solidFill>
                <a:latin typeface="DIN Next LT Pro" panose="020B0503020203050203" pitchFamily="34" charset="0"/>
              </a:rPr>
              <a:t>To conduct a comparative study between manual and learning-based feature extraction.</a:t>
            </a:r>
          </a:p>
        </p:txBody>
      </p:sp>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7818" b="7818"/>
          <a:stretch/>
        </p:blipFill>
        <p:spPr>
          <a:xfrm>
            <a:off x="0" y="-2"/>
            <a:ext cx="12192001" cy="6858001"/>
          </a:xfrm>
          <a:prstGeom prst="rect">
            <a:avLst/>
          </a:prstGeom>
        </p:spPr>
      </p:pic>
      <p:sp>
        <p:nvSpPr>
          <p:cNvPr id="5" name="Rectangle: Rounded Corners 4">
            <a:extLst>
              <a:ext uri="{FF2B5EF4-FFF2-40B4-BE49-F238E27FC236}">
                <a16:creationId xmlns:a16="http://schemas.microsoft.com/office/drawing/2014/main" id="{23CCC8D4-3624-43CE-BABC-794FFF66C428}"/>
              </a:ext>
            </a:extLst>
          </p:cNvPr>
          <p:cNvSpPr/>
          <p:nvPr/>
        </p:nvSpPr>
        <p:spPr>
          <a:xfrm>
            <a:off x="2743200" y="2133599"/>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3200" b="1" i="1" dirty="0">
                <a:solidFill>
                  <a:srgbClr val="FFFF00"/>
                </a:solidFill>
                <a:latin typeface="JetBrains Mono" panose="020B0509020102050004" pitchFamily="49" charset="0"/>
              </a:rPr>
              <a:t>Manual Feature Extraction </a:t>
            </a:r>
            <a:r>
              <a:rPr lang="en-US" sz="1600" dirty="0">
                <a:solidFill>
                  <a:schemeClr val="bg1">
                    <a:lumMod val="75000"/>
                  </a:schemeClr>
                </a:solidFill>
                <a:latin typeface="DIN Next LT Pro" panose="020B0503020203050203" pitchFamily="34" charset="0"/>
              </a:rPr>
              <a:t>with Euclidean Distance</a:t>
            </a:r>
            <a:endParaRPr lang="en-US" sz="1600" cap="all" dirty="0">
              <a:solidFill>
                <a:schemeClr val="bg1">
                  <a:lumMod val="75000"/>
                </a:schemeClr>
              </a:solidFill>
              <a:latin typeface="DIN Next LT Pro" panose="020B0503020203050203" pitchFamily="34" charset="0"/>
            </a:endParaRPr>
          </a:p>
        </p:txBody>
      </p:sp>
      <p:sp>
        <p:nvSpPr>
          <p:cNvPr id="14" name="Rectangle: Rounded Corners 13">
            <a:extLst>
              <a:ext uri="{FF2B5EF4-FFF2-40B4-BE49-F238E27FC236}">
                <a16:creationId xmlns:a16="http://schemas.microsoft.com/office/drawing/2014/main" id="{DCE896C3-A65F-4253-A87D-04BEFB74F1FE}"/>
              </a:ext>
            </a:extLst>
          </p:cNvPr>
          <p:cNvSpPr/>
          <p:nvPr/>
        </p:nvSpPr>
        <p:spPr>
          <a:xfrm>
            <a:off x="6134100"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a:solidFill>
                  <a:srgbClr val="FFFF00"/>
                </a:solidFill>
                <a:latin typeface="JetBrains Mono" panose="020B0509020102050004" pitchFamily="49" charset="0"/>
              </a:rPr>
              <a:t>Pretrained ResNet-50</a:t>
            </a:r>
          </a:p>
          <a:p>
            <a:r>
              <a:rPr lang="en-US" sz="1600" dirty="0">
                <a:solidFill>
                  <a:schemeClr val="bg1">
                    <a:lumMod val="75000"/>
                  </a:schemeClr>
                </a:solidFill>
                <a:latin typeface="DIN Next LT Pro" panose="020B0503020203050203" pitchFamily="34" charset="0"/>
              </a:rPr>
              <a:t>+ SVM classifier</a:t>
            </a:r>
          </a:p>
        </p:txBody>
      </p:sp>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663256"/>
            <a:ext cx="5795962" cy="746443"/>
          </a:xfrm>
        </p:spPr>
        <p:txBody>
          <a:bodyPr>
            <a:noAutofit/>
          </a:bodyPr>
          <a:lstStyle/>
          <a:p>
            <a:pPr>
              <a:lnSpc>
                <a:spcPct val="125000"/>
              </a:lnSpc>
            </a:pPr>
            <a:br>
              <a:rPr lang="en-US" sz="2400" b="1" dirty="0">
                <a:solidFill>
                  <a:schemeClr val="tx1">
                    <a:lumMod val="75000"/>
                    <a:lumOff val="25000"/>
                  </a:schemeClr>
                </a:solidFill>
                <a:highlight>
                  <a:srgbClr val="FFFF00"/>
                </a:highlight>
                <a:latin typeface="JetBrains Mono" panose="020B0509020102050004" pitchFamily="49" charset="0"/>
              </a:rPr>
            </a:br>
            <a:r>
              <a:rPr lang="en-US" sz="1600" b="1" dirty="0">
                <a:solidFill>
                  <a:schemeClr val="tx1">
                    <a:lumMod val="75000"/>
                    <a:lumOff val="25000"/>
                  </a:schemeClr>
                </a:solidFill>
                <a:highlight>
                  <a:srgbClr val="FFFF00"/>
                </a:highlight>
                <a:latin typeface="JetBrains Mono" panose="020B0509020102050004" pitchFamily="49" charset="0"/>
              </a:rPr>
              <a:t>Outcomes</a:t>
            </a:r>
            <a:br>
              <a:rPr lang="en-US" sz="2400" b="1" dirty="0">
                <a:solidFill>
                  <a:schemeClr val="tx1">
                    <a:lumMod val="75000"/>
                    <a:lumOff val="25000"/>
                  </a:schemeClr>
                </a:solidFill>
                <a:highlight>
                  <a:srgbClr val="FFFF00"/>
                </a:highlight>
                <a:latin typeface="JetBrains Mono" panose="020B0509020102050004" pitchFamily="49" charset="0"/>
              </a:rPr>
            </a:br>
            <a:r>
              <a:rPr lang="en-US" sz="3200" b="1" dirty="0">
                <a:solidFill>
                  <a:schemeClr val="tx1">
                    <a:lumMod val="75000"/>
                    <a:lumOff val="25000"/>
                  </a:schemeClr>
                </a:solidFill>
                <a:highlight>
                  <a:srgbClr val="00FFFF"/>
                </a:highlight>
                <a:latin typeface="JetBrains Mono" panose="020B0509020102050004" pitchFamily="49" charset="0"/>
              </a:rPr>
              <a:t>Approaches</a:t>
            </a:r>
            <a:endParaRPr lang="en-US" sz="1050" b="1" dirty="0">
              <a:solidFill>
                <a:schemeClr val="tx1">
                  <a:lumMod val="75000"/>
                  <a:lumOff val="25000"/>
                </a:schemeClr>
              </a:solidFill>
              <a:highlight>
                <a:srgbClr val="00FFFF"/>
              </a:highlight>
              <a:latin typeface="JetBrains Mono" panose="020B0509020102050004" pitchFamily="49" charset="0"/>
            </a:endParaRPr>
          </a:p>
        </p:txBody>
      </p:sp>
    </p:spTree>
    <p:extLst>
      <p:ext uri="{BB962C8B-B14F-4D97-AF65-F5344CB8AC3E}">
        <p14:creationId xmlns:p14="http://schemas.microsoft.com/office/powerpoint/2010/main" val="90376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l="34558" r="34558"/>
          <a:stretch/>
        </p:blipFill>
        <p:spPr>
          <a:xfrm>
            <a:off x="1" y="-2"/>
            <a:ext cx="3176586" cy="6858001"/>
          </a:xfrm>
          <a:prstGeom prst="rect">
            <a:avLst/>
          </a:prstGeom>
        </p:spPr>
      </p:pic>
      <p:sp>
        <p:nvSpPr>
          <p:cNvPr id="5" name="Rectangle: Rounded Corners 4">
            <a:extLst>
              <a:ext uri="{FF2B5EF4-FFF2-40B4-BE49-F238E27FC236}">
                <a16:creationId xmlns:a16="http://schemas.microsoft.com/office/drawing/2014/main" id="{23CCC8D4-3624-43CE-BABC-794FFF66C428}"/>
              </a:ext>
            </a:extLst>
          </p:cNvPr>
          <p:cNvSpPr/>
          <p:nvPr/>
        </p:nvSpPr>
        <p:spPr>
          <a:xfrm>
            <a:off x="-3905250" y="2133599"/>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3200" b="1" i="1" dirty="0">
                <a:solidFill>
                  <a:srgbClr val="FFFF00"/>
                </a:solidFill>
                <a:latin typeface="JetBrains Mono" panose="020B0509020102050004" pitchFamily="49" charset="0"/>
              </a:rPr>
              <a:t>Manual Feature Extraction </a:t>
            </a:r>
            <a:r>
              <a:rPr lang="en-US" sz="1600" dirty="0">
                <a:solidFill>
                  <a:schemeClr val="bg1">
                    <a:lumMod val="75000"/>
                  </a:schemeClr>
                </a:solidFill>
                <a:latin typeface="DIN Next LT Pro" panose="020B0503020203050203" pitchFamily="34" charset="0"/>
              </a:rPr>
              <a:t>with Euclidean Distance</a:t>
            </a:r>
            <a:endParaRPr lang="en-US" sz="1600" cap="all" dirty="0">
              <a:solidFill>
                <a:schemeClr val="bg1">
                  <a:lumMod val="75000"/>
                </a:schemeClr>
              </a:solidFill>
              <a:latin typeface="DIN Next LT Pro" panose="020B0503020203050203" pitchFamily="34" charset="0"/>
            </a:endParaRPr>
          </a:p>
        </p:txBody>
      </p:sp>
      <p:sp>
        <p:nvSpPr>
          <p:cNvPr id="14" name="Rectangle: Rounded Corners 13">
            <a:extLst>
              <a:ext uri="{FF2B5EF4-FFF2-40B4-BE49-F238E27FC236}">
                <a16:creationId xmlns:a16="http://schemas.microsoft.com/office/drawing/2014/main" id="{DCE896C3-A65F-4253-A87D-04BEFB74F1FE}"/>
              </a:ext>
            </a:extLst>
          </p:cNvPr>
          <p:cNvSpPr/>
          <p:nvPr/>
        </p:nvSpPr>
        <p:spPr>
          <a:xfrm>
            <a:off x="-514350"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a:solidFill>
                  <a:srgbClr val="FFFF00"/>
                </a:solidFill>
                <a:latin typeface="JetBrains Mono" panose="020B0509020102050004" pitchFamily="49" charset="0"/>
              </a:rPr>
              <a:t>Pretrained ResNet-50</a:t>
            </a:r>
          </a:p>
          <a:p>
            <a:r>
              <a:rPr lang="en-US" sz="1600" dirty="0">
                <a:solidFill>
                  <a:schemeClr val="bg1">
                    <a:lumMod val="75000"/>
                  </a:schemeClr>
                </a:solidFill>
                <a:latin typeface="DIN Next LT Pro" panose="020B0503020203050203" pitchFamily="34" charset="0"/>
              </a:rPr>
              <a:t>+ SVM classifier</a:t>
            </a:r>
          </a:p>
        </p:txBody>
      </p:sp>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00038" y="663256"/>
            <a:ext cx="5795962" cy="746443"/>
          </a:xfrm>
        </p:spPr>
        <p:txBody>
          <a:bodyPr>
            <a:noAutofit/>
          </a:bodyPr>
          <a:lstStyle/>
          <a:p>
            <a:pPr algn="l">
              <a:lnSpc>
                <a:spcPct val="125000"/>
              </a:lnSpc>
            </a:pPr>
            <a:br>
              <a:rPr lang="en-US" sz="2400" b="1" dirty="0">
                <a:solidFill>
                  <a:schemeClr val="tx1">
                    <a:lumMod val="75000"/>
                    <a:lumOff val="25000"/>
                  </a:schemeClr>
                </a:solidFill>
                <a:highlight>
                  <a:srgbClr val="FFFF00"/>
                </a:highlight>
                <a:latin typeface="JetBrains Mono" panose="020B0509020102050004" pitchFamily="49" charset="0"/>
              </a:rPr>
            </a:br>
            <a:r>
              <a:rPr lang="en-US" sz="1600" b="1" dirty="0">
                <a:solidFill>
                  <a:schemeClr val="tx1">
                    <a:lumMod val="75000"/>
                    <a:lumOff val="25000"/>
                  </a:schemeClr>
                </a:solidFill>
                <a:highlight>
                  <a:srgbClr val="FFFF00"/>
                </a:highlight>
                <a:latin typeface="JetBrains Mono" panose="020B0509020102050004" pitchFamily="49" charset="0"/>
              </a:rPr>
              <a:t>Outcomes</a:t>
            </a:r>
            <a:br>
              <a:rPr lang="en-US" sz="2400" b="1" dirty="0">
                <a:solidFill>
                  <a:schemeClr val="tx1">
                    <a:lumMod val="75000"/>
                    <a:lumOff val="25000"/>
                  </a:schemeClr>
                </a:solidFill>
                <a:highlight>
                  <a:srgbClr val="FFFF00"/>
                </a:highlight>
                <a:latin typeface="JetBrains Mono" panose="020B0509020102050004" pitchFamily="49" charset="0"/>
              </a:rPr>
            </a:br>
            <a:r>
              <a:rPr lang="en-US" sz="3200" b="1" dirty="0">
                <a:solidFill>
                  <a:schemeClr val="tx1">
                    <a:lumMod val="75000"/>
                    <a:lumOff val="25000"/>
                  </a:schemeClr>
                </a:solidFill>
                <a:highlight>
                  <a:srgbClr val="00FFFF"/>
                </a:highlight>
                <a:latin typeface="JetBrains Mono" panose="020B0509020102050004" pitchFamily="49" charset="0"/>
              </a:rPr>
              <a:t>Approaches</a:t>
            </a:r>
            <a:endParaRPr lang="en-US" sz="1050" b="1" dirty="0">
              <a:solidFill>
                <a:schemeClr val="tx1">
                  <a:lumMod val="75000"/>
                  <a:lumOff val="25000"/>
                </a:schemeClr>
              </a:solidFill>
              <a:highlight>
                <a:srgbClr val="00FFFF"/>
              </a:highlight>
              <a:latin typeface="JetBrains Mono" panose="020B0509020102050004" pitchFamily="49" charset="0"/>
            </a:endParaRPr>
          </a:p>
        </p:txBody>
      </p:sp>
      <p:pic>
        <p:nvPicPr>
          <p:cNvPr id="7" name="Picture 6">
            <a:extLst>
              <a:ext uri="{FF2B5EF4-FFF2-40B4-BE49-F238E27FC236}">
                <a16:creationId xmlns:a16="http://schemas.microsoft.com/office/drawing/2014/main" id="{3EE66292-163B-42B5-BEF1-706845C57E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42645" y="581617"/>
            <a:ext cx="6963753" cy="5876924"/>
          </a:xfrm>
          <a:prstGeom prst="rect">
            <a:avLst/>
          </a:prstGeom>
        </p:spPr>
      </p:pic>
      <p:sp>
        <p:nvSpPr>
          <p:cNvPr id="8" name="TextBox 7">
            <a:extLst>
              <a:ext uri="{FF2B5EF4-FFF2-40B4-BE49-F238E27FC236}">
                <a16:creationId xmlns:a16="http://schemas.microsoft.com/office/drawing/2014/main" id="{FE10B7AA-02EE-4620-A04B-6386D13F6B87}"/>
              </a:ext>
            </a:extLst>
          </p:cNvPr>
          <p:cNvSpPr txBox="1"/>
          <p:nvPr/>
        </p:nvSpPr>
        <p:spPr>
          <a:xfrm>
            <a:off x="13014324" y="805644"/>
            <a:ext cx="9286876" cy="461665"/>
          </a:xfrm>
          <a:prstGeom prst="rect">
            <a:avLst/>
          </a:prstGeom>
          <a:noFill/>
        </p:spPr>
        <p:txBody>
          <a:bodyPr wrap="square">
            <a:spAutoFit/>
          </a:bodyPr>
          <a:lstStyle/>
          <a:p>
            <a:r>
              <a:rPr lang="en-US" sz="2400" b="1" dirty="0">
                <a:solidFill>
                  <a:srgbClr val="FFFF00"/>
                </a:solidFill>
                <a:latin typeface="JetBrains Mono" panose="020B0509020102050004" pitchFamily="49" charset="0"/>
              </a:rPr>
              <a:t>Manual Feature Extraction</a:t>
            </a:r>
            <a:r>
              <a:rPr lang="en-US" sz="2000" b="1" dirty="0">
                <a:solidFill>
                  <a:srgbClr val="FFFF00"/>
                </a:solidFill>
                <a:latin typeface="JetBrains Mono" panose="020B0509020102050004" pitchFamily="49" charset="0"/>
              </a:rPr>
              <a:t>	      </a:t>
            </a:r>
            <a:r>
              <a:rPr lang="en-US" sz="2000" b="1" dirty="0">
                <a:solidFill>
                  <a:schemeClr val="bg1">
                    <a:lumMod val="50000"/>
                  </a:schemeClr>
                </a:solidFill>
                <a:latin typeface="JetBrains Mono" panose="020B0509020102050004" pitchFamily="49" charset="0"/>
              </a:rPr>
              <a:t>Pretrained ResNet-50</a:t>
            </a:r>
            <a:r>
              <a:rPr lang="en-US" sz="2000" b="1" dirty="0">
                <a:solidFill>
                  <a:srgbClr val="FFFF00"/>
                </a:solidFill>
                <a:latin typeface="JetBrains Mono" panose="020B0509020102050004" pitchFamily="49" charset="0"/>
              </a:rPr>
              <a:t> </a:t>
            </a:r>
            <a:endParaRPr lang="en-US" sz="2000" dirty="0"/>
          </a:p>
        </p:txBody>
      </p:sp>
    </p:spTree>
    <p:extLst>
      <p:ext uri="{BB962C8B-B14F-4D97-AF65-F5344CB8AC3E}">
        <p14:creationId xmlns:p14="http://schemas.microsoft.com/office/powerpoint/2010/main" val="1168680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EE17084-CF50-4FD8-9743-911871D3816E}"/>
              </a:ext>
            </a:extLst>
          </p:cNvPr>
          <p:cNvSpPr txBox="1"/>
          <p:nvPr/>
        </p:nvSpPr>
        <p:spPr>
          <a:xfrm>
            <a:off x="3768724" y="805644"/>
            <a:ext cx="9286876" cy="461665"/>
          </a:xfrm>
          <a:prstGeom prst="rect">
            <a:avLst/>
          </a:prstGeom>
          <a:noFill/>
        </p:spPr>
        <p:txBody>
          <a:bodyPr wrap="square">
            <a:spAutoFit/>
          </a:bodyPr>
          <a:lstStyle/>
          <a:p>
            <a:r>
              <a:rPr lang="en-US" sz="2400" b="1" dirty="0">
                <a:solidFill>
                  <a:srgbClr val="FFFF00"/>
                </a:solidFill>
                <a:latin typeface="JetBrains Mono" panose="020B0509020102050004" pitchFamily="49" charset="0"/>
              </a:rPr>
              <a:t>Manual Feature Extraction</a:t>
            </a:r>
            <a:r>
              <a:rPr lang="en-US" sz="2000" b="1" dirty="0">
                <a:solidFill>
                  <a:srgbClr val="FFFF00"/>
                </a:solidFill>
                <a:latin typeface="JetBrains Mono" panose="020B0509020102050004" pitchFamily="49" charset="0"/>
              </a:rPr>
              <a:t>	      </a:t>
            </a:r>
            <a:r>
              <a:rPr lang="en-US" sz="2000" b="1" dirty="0">
                <a:solidFill>
                  <a:schemeClr val="bg1">
                    <a:lumMod val="50000"/>
                  </a:schemeClr>
                </a:solidFill>
                <a:latin typeface="JetBrains Mono" panose="020B0509020102050004" pitchFamily="49" charset="0"/>
              </a:rPr>
              <a:t>Pretrained ResNet-50</a:t>
            </a:r>
            <a:r>
              <a:rPr lang="en-US" sz="2000" b="1" dirty="0">
                <a:solidFill>
                  <a:srgbClr val="FFFF00"/>
                </a:solidFill>
                <a:latin typeface="JetBrains Mono" panose="020B0509020102050004" pitchFamily="49" charset="0"/>
              </a:rPr>
              <a:t> </a:t>
            </a:r>
            <a:endParaRPr lang="en-US" sz="2000" dirty="0"/>
          </a:p>
        </p:txBody>
      </p:sp>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l="34558" r="34558"/>
          <a:stretch/>
        </p:blipFill>
        <p:spPr>
          <a:xfrm>
            <a:off x="1" y="-2"/>
            <a:ext cx="3176586" cy="6858001"/>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00038" y="663256"/>
            <a:ext cx="5795962" cy="746443"/>
          </a:xfrm>
        </p:spPr>
        <p:txBody>
          <a:bodyPr>
            <a:noAutofit/>
          </a:bodyPr>
          <a:lstStyle/>
          <a:p>
            <a:pPr algn="l">
              <a:lnSpc>
                <a:spcPct val="125000"/>
              </a:lnSpc>
            </a:pPr>
            <a:br>
              <a:rPr lang="en-US" sz="2400" b="1" dirty="0">
                <a:solidFill>
                  <a:schemeClr val="tx1">
                    <a:lumMod val="75000"/>
                    <a:lumOff val="25000"/>
                  </a:schemeClr>
                </a:solidFill>
                <a:highlight>
                  <a:srgbClr val="FFFF00"/>
                </a:highlight>
                <a:latin typeface="JetBrains Mono" panose="020B0509020102050004" pitchFamily="49" charset="0"/>
              </a:rPr>
            </a:br>
            <a:r>
              <a:rPr lang="en-US" sz="1600" b="1" dirty="0">
                <a:solidFill>
                  <a:schemeClr val="tx1">
                    <a:lumMod val="75000"/>
                    <a:lumOff val="25000"/>
                  </a:schemeClr>
                </a:solidFill>
                <a:highlight>
                  <a:srgbClr val="FFFF00"/>
                </a:highlight>
                <a:latin typeface="JetBrains Mono" panose="020B0509020102050004" pitchFamily="49" charset="0"/>
              </a:rPr>
              <a:t>Outcomes</a:t>
            </a:r>
            <a:br>
              <a:rPr lang="en-US" sz="2400" b="1" dirty="0">
                <a:solidFill>
                  <a:schemeClr val="tx1">
                    <a:lumMod val="75000"/>
                    <a:lumOff val="25000"/>
                  </a:schemeClr>
                </a:solidFill>
                <a:highlight>
                  <a:srgbClr val="FFFF00"/>
                </a:highlight>
                <a:latin typeface="JetBrains Mono" panose="020B0509020102050004" pitchFamily="49" charset="0"/>
              </a:rPr>
            </a:br>
            <a:r>
              <a:rPr lang="en-US" sz="3200" b="1" dirty="0">
                <a:solidFill>
                  <a:schemeClr val="tx1">
                    <a:lumMod val="75000"/>
                    <a:lumOff val="25000"/>
                  </a:schemeClr>
                </a:solidFill>
                <a:highlight>
                  <a:srgbClr val="00FFFF"/>
                </a:highlight>
                <a:latin typeface="JetBrains Mono" panose="020B0509020102050004" pitchFamily="49" charset="0"/>
              </a:rPr>
              <a:t>Approaches</a:t>
            </a:r>
            <a:endParaRPr lang="en-US" sz="1050" b="1" dirty="0">
              <a:solidFill>
                <a:schemeClr val="tx1">
                  <a:lumMod val="75000"/>
                  <a:lumOff val="25000"/>
                </a:schemeClr>
              </a:solidFill>
              <a:highlight>
                <a:srgbClr val="00FFFF"/>
              </a:highlight>
              <a:latin typeface="JetBrains Mono" panose="020B0509020102050004" pitchFamily="49" charset="0"/>
            </a:endParaRPr>
          </a:p>
        </p:txBody>
      </p:sp>
      <p:sp>
        <p:nvSpPr>
          <p:cNvPr id="3" name="Rectangle: Rounded Corners 2">
            <a:extLst>
              <a:ext uri="{FF2B5EF4-FFF2-40B4-BE49-F238E27FC236}">
                <a16:creationId xmlns:a16="http://schemas.microsoft.com/office/drawing/2014/main" id="{615C5255-4B77-4AD5-924C-CB055645A9D6}"/>
              </a:ext>
            </a:extLst>
          </p:cNvPr>
          <p:cNvSpPr/>
          <p:nvPr/>
        </p:nvSpPr>
        <p:spPr>
          <a:xfrm>
            <a:off x="-7970043" y="2133599"/>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3200" b="1" i="1" dirty="0">
                <a:solidFill>
                  <a:srgbClr val="FFFF00"/>
                </a:solidFill>
                <a:latin typeface="JetBrains Mono" panose="020B0509020102050004" pitchFamily="49" charset="0"/>
              </a:rPr>
              <a:t>Manual Feature Extraction </a:t>
            </a:r>
            <a:r>
              <a:rPr lang="en-US" sz="1600" dirty="0">
                <a:solidFill>
                  <a:schemeClr val="bg1">
                    <a:lumMod val="75000"/>
                  </a:schemeClr>
                </a:solidFill>
                <a:latin typeface="DIN Next LT Pro" panose="020B0503020203050203" pitchFamily="34" charset="0"/>
              </a:rPr>
              <a:t>with Euclidean Distance</a:t>
            </a:r>
            <a:endParaRPr lang="en-US" sz="1600" cap="all" dirty="0">
              <a:solidFill>
                <a:schemeClr val="bg1">
                  <a:lumMod val="75000"/>
                </a:schemeClr>
              </a:solidFill>
              <a:latin typeface="DIN Next LT Pro" panose="020B0503020203050203" pitchFamily="34" charset="0"/>
            </a:endParaRPr>
          </a:p>
        </p:txBody>
      </p:sp>
      <p:sp>
        <p:nvSpPr>
          <p:cNvPr id="4" name="Rectangle: Rounded Corners 3">
            <a:extLst>
              <a:ext uri="{FF2B5EF4-FFF2-40B4-BE49-F238E27FC236}">
                <a16:creationId xmlns:a16="http://schemas.microsoft.com/office/drawing/2014/main" id="{2504D365-3095-403A-BD80-E9D25C6CD7D1}"/>
              </a:ext>
            </a:extLst>
          </p:cNvPr>
          <p:cNvSpPr/>
          <p:nvPr/>
        </p:nvSpPr>
        <p:spPr>
          <a:xfrm>
            <a:off x="-4579143"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a:solidFill>
                  <a:srgbClr val="FFFF00"/>
                </a:solidFill>
                <a:latin typeface="JetBrains Mono" panose="020B0509020102050004" pitchFamily="49" charset="0"/>
              </a:rPr>
              <a:t>Pretrained ResNet-50</a:t>
            </a:r>
          </a:p>
          <a:p>
            <a:r>
              <a:rPr lang="en-US" sz="1600" dirty="0">
                <a:solidFill>
                  <a:schemeClr val="bg1">
                    <a:lumMod val="75000"/>
                  </a:schemeClr>
                </a:solidFill>
                <a:latin typeface="DIN Next LT Pro" panose="020B0503020203050203" pitchFamily="34" charset="0"/>
              </a:rPr>
              <a:t>+ SVM classifier</a:t>
            </a:r>
          </a:p>
        </p:txBody>
      </p:sp>
      <p:sp>
        <p:nvSpPr>
          <p:cNvPr id="6" name="Rectangle 1">
            <a:extLst>
              <a:ext uri="{FF2B5EF4-FFF2-40B4-BE49-F238E27FC236}">
                <a16:creationId xmlns:a16="http://schemas.microsoft.com/office/drawing/2014/main" id="{B11D1D3E-B48C-44C4-A091-2D103C639D2F}"/>
              </a:ext>
            </a:extLst>
          </p:cNvPr>
          <p:cNvSpPr>
            <a:spLocks noChangeArrowheads="1"/>
          </p:cNvSpPr>
          <p:nvPr/>
        </p:nvSpPr>
        <p:spPr bwMode="auto">
          <a:xfrm>
            <a:off x="3768724" y="1409697"/>
            <a:ext cx="5512228" cy="10427530"/>
          </a:xfrm>
          <a:prstGeom prst="rect">
            <a:avLst/>
          </a:prstGeom>
          <a:noFill/>
          <a:ln>
            <a:noFill/>
          </a:ln>
          <a:effectLst/>
        </p:spPr>
        <p:txBody>
          <a:bodyPr vert="horz" wrap="none" lIns="91440" tIns="45720" rIns="91440" bIns="45720" numCol="1" anchor="t"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DIN Next LT Pro" panose="020B0503020203050203" pitchFamily="34" charset="0"/>
              </a:rPr>
              <a:t>Some of the extracted features are:</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lang="en-US" altLang="en-US" sz="2000" dirty="0">
                <a:solidFill>
                  <a:srgbClr val="00B0F0"/>
                </a:solidFill>
                <a:latin typeface="DIN Next LT Pro" panose="020B0503020203050203" pitchFamily="34" charset="0"/>
              </a:rPr>
              <a:t>Average Color Level in each Channel</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rgbClr val="00B0F0"/>
                </a:solidFill>
                <a:effectLst/>
                <a:latin typeface="DIN Next LT Pro" panose="020B0503020203050203" pitchFamily="34" charset="0"/>
              </a:rPr>
              <a:t>Mean Gray level</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rgbClr val="00B0F0"/>
                </a:solidFill>
                <a:effectLst/>
                <a:latin typeface="DIN Next LT Pro" panose="020B0503020203050203" pitchFamily="34" charset="0"/>
              </a:rPr>
              <a:t>Black area size</a:t>
            </a:r>
            <a:endParaRPr lang="en-US" altLang="en-US" sz="2000" dirty="0">
              <a:solidFill>
                <a:srgbClr val="00B0F0"/>
              </a:solidFill>
              <a:latin typeface="DIN Next LT Pro" panose="020B0503020203050203" pitchFamily="34" charset="0"/>
            </a:endParaRP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rgbClr val="00B0F0"/>
                </a:solidFill>
                <a:effectLst/>
                <a:latin typeface="DIN Next LT Pro" panose="020B0503020203050203" pitchFamily="34" charset="0"/>
              </a:rPr>
              <a:t>Edge Area size</a:t>
            </a:r>
          </a:p>
          <a:p>
            <a:pPr marL="742950" marR="0" lvl="0" indent="-7429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000" b="0" i="0" u="none" strike="noStrike" cap="none" normalizeH="0" baseline="0" dirty="0">
                <a:ln>
                  <a:noFill/>
                </a:ln>
                <a:solidFill>
                  <a:srgbClr val="00B0F0"/>
                </a:solidFill>
                <a:effectLst/>
                <a:latin typeface="DIN Next LT Pro" panose="020B0503020203050203" pitchFamily="34" charset="0"/>
              </a:rPr>
              <a:t>Texture Features</a:t>
            </a:r>
            <a:endParaRPr lang="en-US" altLang="en-US" sz="2000" dirty="0">
              <a:solidFill>
                <a:srgbClr val="00B0F0"/>
              </a:solidFill>
              <a:latin typeface="DIN Next LT Pro" panose="020B0503020203050203" pitchFamily="34" charset="0"/>
            </a:endParaRPr>
          </a:p>
          <a:p>
            <a:pPr marL="1200150" lvl="1" indent="-742950" eaLnBrk="0" fontAlgn="base" hangingPunct="0">
              <a:lnSpc>
                <a:spcPct val="150000"/>
              </a:lnSpc>
              <a:spcBef>
                <a:spcPct val="0"/>
              </a:spcBef>
              <a:spcAft>
                <a:spcPct val="0"/>
              </a:spcAft>
              <a:buFont typeface="+mj-lt"/>
              <a:buAutoNum type="arabicPeriod"/>
            </a:pPr>
            <a:r>
              <a:rPr kumimoji="0" lang="en-US" altLang="en-US" sz="2000" b="0" i="0" u="none" strike="noStrike" cap="none" normalizeH="0" baseline="0" dirty="0">
                <a:ln>
                  <a:noFill/>
                </a:ln>
                <a:solidFill>
                  <a:srgbClr val="00B0F0"/>
                </a:solidFill>
                <a:effectLst/>
                <a:latin typeface="DIN Next LT Pro" panose="020B0503020203050203" pitchFamily="34" charset="0"/>
              </a:rPr>
              <a:t>Entropy</a:t>
            </a:r>
          </a:p>
          <a:p>
            <a:pPr marL="1200150" lvl="1" indent="-742950" eaLnBrk="0" fontAlgn="base" hangingPunct="0">
              <a:lnSpc>
                <a:spcPct val="150000"/>
              </a:lnSpc>
              <a:spcBef>
                <a:spcPct val="0"/>
              </a:spcBef>
              <a:spcAft>
                <a:spcPct val="0"/>
              </a:spcAft>
              <a:buFont typeface="+mj-lt"/>
              <a:buAutoNum type="arabicPeriod"/>
            </a:pPr>
            <a:r>
              <a:rPr kumimoji="0" lang="en-US" altLang="en-US" sz="2000" b="0" i="0" u="none" strike="noStrike" cap="none" normalizeH="0" baseline="0" dirty="0">
                <a:ln>
                  <a:noFill/>
                </a:ln>
                <a:solidFill>
                  <a:srgbClr val="00B0F0"/>
                </a:solidFill>
                <a:effectLst/>
                <a:latin typeface="DIN Next LT Pro" panose="020B0503020203050203" pitchFamily="34" charset="0"/>
              </a:rPr>
              <a:t>Energy</a:t>
            </a:r>
            <a:endParaRPr lang="en-US" altLang="en-US" sz="2000" dirty="0">
              <a:solidFill>
                <a:srgbClr val="00B0F0"/>
              </a:solidFill>
              <a:latin typeface="DIN Next LT Pro" panose="020B0503020203050203" pitchFamily="34" charset="0"/>
            </a:endParaRPr>
          </a:p>
          <a:p>
            <a:pPr marL="1200150" lvl="1" indent="-742950" eaLnBrk="0" fontAlgn="base" hangingPunct="0">
              <a:lnSpc>
                <a:spcPct val="150000"/>
              </a:lnSpc>
              <a:spcBef>
                <a:spcPct val="0"/>
              </a:spcBef>
              <a:spcAft>
                <a:spcPct val="0"/>
              </a:spcAft>
              <a:buFont typeface="+mj-lt"/>
              <a:buAutoNum type="arabicPeriod"/>
            </a:pPr>
            <a:r>
              <a:rPr kumimoji="0" lang="en-US" altLang="en-US" sz="2000" b="0" i="0" u="none" strike="noStrike" cap="none" normalizeH="0" baseline="0" dirty="0">
                <a:ln>
                  <a:noFill/>
                </a:ln>
                <a:solidFill>
                  <a:srgbClr val="00B0F0"/>
                </a:solidFill>
                <a:effectLst/>
                <a:latin typeface="DIN Next LT Pro" panose="020B0503020203050203" pitchFamily="34" charset="0"/>
              </a:rPr>
              <a:t>Contrast</a:t>
            </a:r>
          </a:p>
          <a:p>
            <a:pPr marL="1200150" lvl="1" indent="-742950" eaLnBrk="0" fontAlgn="base" hangingPunct="0">
              <a:lnSpc>
                <a:spcPct val="150000"/>
              </a:lnSpc>
              <a:spcBef>
                <a:spcPct val="0"/>
              </a:spcBef>
              <a:spcAft>
                <a:spcPct val="0"/>
              </a:spcAft>
              <a:buFont typeface="+mj-lt"/>
              <a:buAutoNum type="arabicPeriod"/>
            </a:pPr>
            <a:r>
              <a:rPr kumimoji="0" lang="en-US" altLang="en-US" sz="2000" b="0" i="0" u="none" strike="noStrike" cap="none" normalizeH="0" baseline="0" dirty="0">
                <a:ln>
                  <a:noFill/>
                </a:ln>
                <a:solidFill>
                  <a:srgbClr val="00B0F0"/>
                </a:solidFill>
                <a:effectLst/>
                <a:latin typeface="DIN Next LT Pro" panose="020B0503020203050203" pitchFamily="34" charset="0"/>
              </a:rPr>
              <a:t>Correlation</a:t>
            </a:r>
            <a:endParaRPr lang="en-US" altLang="en-US" sz="2000" dirty="0">
              <a:solidFill>
                <a:srgbClr val="00B0F0"/>
              </a:solidFill>
              <a:latin typeface="DIN Next LT Pro" panose="020B0503020203050203" pitchFamily="34" charset="0"/>
            </a:endParaRPr>
          </a:p>
          <a:p>
            <a:pPr marL="1200150" lvl="1" indent="-742950" eaLnBrk="0" fontAlgn="base" hangingPunct="0">
              <a:lnSpc>
                <a:spcPct val="150000"/>
              </a:lnSpc>
              <a:spcBef>
                <a:spcPct val="0"/>
              </a:spcBef>
              <a:spcAft>
                <a:spcPct val="0"/>
              </a:spcAft>
              <a:buFont typeface="+mj-lt"/>
              <a:buAutoNum type="arabicPeriod"/>
            </a:pPr>
            <a:r>
              <a:rPr kumimoji="0" lang="en-US" altLang="en-US" sz="2000" b="0" i="0" u="none" strike="noStrike" cap="none" normalizeH="0" baseline="0" dirty="0">
                <a:ln>
                  <a:noFill/>
                </a:ln>
                <a:solidFill>
                  <a:srgbClr val="00B0F0"/>
                </a:solidFill>
                <a:effectLst/>
                <a:latin typeface="DIN Next LT Pro" panose="020B0503020203050203" pitchFamily="34" charset="0"/>
              </a:rPr>
              <a:t>Homogeneity</a:t>
            </a:r>
          </a:p>
        </p:txBody>
      </p:sp>
      <p:sp>
        <p:nvSpPr>
          <p:cNvPr id="8" name="Right Brace 7">
            <a:extLst>
              <a:ext uri="{FF2B5EF4-FFF2-40B4-BE49-F238E27FC236}">
                <a16:creationId xmlns:a16="http://schemas.microsoft.com/office/drawing/2014/main" id="{407088AF-434C-4730-B9AE-5D20C198DC03}"/>
              </a:ext>
            </a:extLst>
          </p:cNvPr>
          <p:cNvSpPr/>
          <p:nvPr/>
        </p:nvSpPr>
        <p:spPr>
          <a:xfrm>
            <a:off x="8963025" y="1808163"/>
            <a:ext cx="317927" cy="4535487"/>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3A8280FB-33C7-454B-8CEE-C23A56A737A8}"/>
              </a:ext>
            </a:extLst>
          </p:cNvPr>
          <p:cNvSpPr txBox="1"/>
          <p:nvPr/>
        </p:nvSpPr>
        <p:spPr>
          <a:xfrm>
            <a:off x="9505951" y="3198743"/>
            <a:ext cx="2386012" cy="1754326"/>
          </a:xfrm>
          <a:prstGeom prst="rect">
            <a:avLst/>
          </a:prstGeom>
          <a:noFill/>
        </p:spPr>
        <p:txBody>
          <a:bodyPr wrap="square" rtlCol="0">
            <a:spAutoFit/>
          </a:bodyPr>
          <a:lstStyle/>
          <a:p>
            <a:r>
              <a:rPr lang="en-US" dirty="0">
                <a:solidFill>
                  <a:schemeClr val="bg1"/>
                </a:solidFill>
                <a:latin typeface="DIN Next LT Pro" panose="020B0503020203050203" pitchFamily="34" charset="0"/>
              </a:rPr>
              <a:t>For each dataset image, </a:t>
            </a:r>
            <a:r>
              <a:rPr lang="en-US" dirty="0">
                <a:solidFill>
                  <a:schemeClr val="tx1">
                    <a:lumMod val="95000"/>
                    <a:lumOff val="5000"/>
                  </a:schemeClr>
                </a:solidFill>
                <a:highlight>
                  <a:srgbClr val="FFFF00"/>
                </a:highlight>
                <a:latin typeface="DIN Next LT Pro" panose="020B0503020203050203" pitchFamily="34" charset="0"/>
              </a:rPr>
              <a:t>computed these</a:t>
            </a:r>
            <a:r>
              <a:rPr lang="en-US" dirty="0"/>
              <a:t> </a:t>
            </a:r>
            <a:r>
              <a:rPr lang="en-US" dirty="0">
                <a:solidFill>
                  <a:schemeClr val="bg1"/>
                </a:solidFill>
                <a:latin typeface="DIN Next LT Pro" panose="020B0503020203050203" pitchFamily="34" charset="0"/>
              </a:rPr>
              <a:t>&amp; </a:t>
            </a:r>
            <a:r>
              <a:rPr lang="en-US" dirty="0">
                <a:solidFill>
                  <a:schemeClr val="bg1"/>
                </a:solidFill>
                <a:highlight>
                  <a:srgbClr val="0000FF"/>
                </a:highlight>
                <a:latin typeface="DIN Next LT Pro" panose="020B0503020203050203" pitchFamily="34" charset="0"/>
              </a:rPr>
              <a:t>stored in an Excel file</a:t>
            </a:r>
            <a:r>
              <a:rPr lang="en-US" dirty="0">
                <a:solidFill>
                  <a:schemeClr val="bg1"/>
                </a:solidFill>
                <a:latin typeface="DIN Next LT Pro" panose="020B0503020203050203" pitchFamily="34" charset="0"/>
              </a:rPr>
              <a:t> for a subsequent classification</a:t>
            </a:r>
          </a:p>
        </p:txBody>
      </p:sp>
    </p:spTree>
    <p:extLst>
      <p:ext uri="{BB962C8B-B14F-4D97-AF65-F5344CB8AC3E}">
        <p14:creationId xmlns:p14="http://schemas.microsoft.com/office/powerpoint/2010/main" val="2983024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EE17084-CF50-4FD8-9743-911871D3816E}"/>
              </a:ext>
            </a:extLst>
          </p:cNvPr>
          <p:cNvSpPr txBox="1"/>
          <p:nvPr/>
        </p:nvSpPr>
        <p:spPr>
          <a:xfrm>
            <a:off x="-2520172" y="805644"/>
            <a:ext cx="11436381" cy="461665"/>
          </a:xfrm>
          <a:prstGeom prst="rect">
            <a:avLst/>
          </a:prstGeom>
          <a:noFill/>
        </p:spPr>
        <p:txBody>
          <a:bodyPr wrap="square">
            <a:spAutoFit/>
          </a:bodyPr>
          <a:lstStyle/>
          <a:p>
            <a:r>
              <a:rPr lang="en-US" sz="2000" b="1" dirty="0">
                <a:solidFill>
                  <a:schemeClr val="bg1">
                    <a:lumMod val="50000"/>
                  </a:schemeClr>
                </a:solidFill>
                <a:latin typeface="JetBrains Mono" panose="020B0509020102050004" pitchFamily="49" charset="0"/>
              </a:rPr>
              <a:t>Manual Feature Extraction	         </a:t>
            </a:r>
            <a:r>
              <a:rPr lang="en-US" sz="2400" b="1" dirty="0">
                <a:solidFill>
                  <a:schemeClr val="accent4">
                    <a:lumMod val="75000"/>
                  </a:schemeClr>
                </a:solidFill>
                <a:latin typeface="JetBrains Mono" panose="020B0509020102050004" pitchFamily="49" charset="0"/>
              </a:rPr>
              <a:t>Pretrained ResNet-50 </a:t>
            </a:r>
          </a:p>
        </p:txBody>
      </p:sp>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l="44490" r="44490"/>
          <a:stretch/>
        </p:blipFill>
        <p:spPr>
          <a:xfrm>
            <a:off x="1" y="-2"/>
            <a:ext cx="1133474" cy="6858001"/>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00038" y="663256"/>
            <a:ext cx="5795962" cy="746443"/>
          </a:xfrm>
        </p:spPr>
        <p:txBody>
          <a:bodyPr>
            <a:noAutofit/>
          </a:bodyPr>
          <a:lstStyle/>
          <a:p>
            <a:pPr algn="l">
              <a:lnSpc>
                <a:spcPct val="125000"/>
              </a:lnSpc>
            </a:pPr>
            <a:br>
              <a:rPr lang="en-US" sz="2400" b="1" dirty="0">
                <a:solidFill>
                  <a:schemeClr val="tx1">
                    <a:lumMod val="75000"/>
                    <a:lumOff val="25000"/>
                  </a:schemeClr>
                </a:solidFill>
                <a:highlight>
                  <a:srgbClr val="FFFF00"/>
                </a:highlight>
                <a:latin typeface="JetBrains Mono" panose="020B0509020102050004" pitchFamily="49" charset="0"/>
              </a:rPr>
            </a:br>
            <a:r>
              <a:rPr lang="en-US" sz="1600" b="1" dirty="0">
                <a:solidFill>
                  <a:schemeClr val="tx1">
                    <a:lumMod val="75000"/>
                    <a:lumOff val="25000"/>
                  </a:schemeClr>
                </a:solidFill>
                <a:highlight>
                  <a:srgbClr val="FFFF00"/>
                </a:highlight>
                <a:latin typeface="JetBrains Mono" panose="020B0509020102050004" pitchFamily="49" charset="0"/>
              </a:rPr>
              <a:t>Outcomes</a:t>
            </a:r>
            <a:br>
              <a:rPr lang="en-US" sz="2400" b="1" dirty="0">
                <a:solidFill>
                  <a:schemeClr val="tx1">
                    <a:lumMod val="75000"/>
                    <a:lumOff val="25000"/>
                  </a:schemeClr>
                </a:solidFill>
                <a:highlight>
                  <a:srgbClr val="FFFF00"/>
                </a:highlight>
                <a:latin typeface="JetBrains Mono" panose="020B0509020102050004" pitchFamily="49" charset="0"/>
              </a:rPr>
            </a:br>
            <a:r>
              <a:rPr lang="en-US" sz="3200" b="1" dirty="0">
                <a:solidFill>
                  <a:schemeClr val="tx1">
                    <a:lumMod val="75000"/>
                    <a:lumOff val="25000"/>
                  </a:schemeClr>
                </a:solidFill>
                <a:highlight>
                  <a:srgbClr val="00FFFF"/>
                </a:highlight>
                <a:latin typeface="JetBrains Mono" panose="020B0509020102050004" pitchFamily="49" charset="0"/>
              </a:rPr>
              <a:t>Approaches</a:t>
            </a:r>
            <a:endParaRPr lang="en-US" sz="1050" b="1" dirty="0">
              <a:solidFill>
                <a:schemeClr val="tx1">
                  <a:lumMod val="75000"/>
                  <a:lumOff val="25000"/>
                </a:schemeClr>
              </a:solidFill>
              <a:highlight>
                <a:srgbClr val="00FFFF"/>
              </a:highlight>
              <a:latin typeface="JetBrains Mono" panose="020B0509020102050004" pitchFamily="49" charset="0"/>
            </a:endParaRPr>
          </a:p>
        </p:txBody>
      </p:sp>
      <p:sp>
        <p:nvSpPr>
          <p:cNvPr id="3" name="Rectangle: Rounded Corners 2">
            <a:extLst>
              <a:ext uri="{FF2B5EF4-FFF2-40B4-BE49-F238E27FC236}">
                <a16:creationId xmlns:a16="http://schemas.microsoft.com/office/drawing/2014/main" id="{615C5255-4B77-4AD5-924C-CB055645A9D6}"/>
              </a:ext>
            </a:extLst>
          </p:cNvPr>
          <p:cNvSpPr/>
          <p:nvPr/>
        </p:nvSpPr>
        <p:spPr>
          <a:xfrm>
            <a:off x="-7970043" y="2133599"/>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3200" b="1" i="1" dirty="0">
                <a:solidFill>
                  <a:srgbClr val="FFFF00"/>
                </a:solidFill>
                <a:latin typeface="JetBrains Mono" panose="020B0509020102050004" pitchFamily="49" charset="0"/>
              </a:rPr>
              <a:t>Manual Feature Extraction </a:t>
            </a:r>
            <a:r>
              <a:rPr lang="en-US" sz="1600" dirty="0">
                <a:solidFill>
                  <a:schemeClr val="bg1">
                    <a:lumMod val="75000"/>
                  </a:schemeClr>
                </a:solidFill>
                <a:latin typeface="DIN Next LT Pro" panose="020B0503020203050203" pitchFamily="34" charset="0"/>
              </a:rPr>
              <a:t>with Euclidean Distance</a:t>
            </a:r>
            <a:endParaRPr lang="en-US" sz="1600" cap="all" dirty="0">
              <a:solidFill>
                <a:schemeClr val="bg1">
                  <a:lumMod val="75000"/>
                </a:schemeClr>
              </a:solidFill>
              <a:latin typeface="DIN Next LT Pro" panose="020B0503020203050203" pitchFamily="34" charset="0"/>
            </a:endParaRPr>
          </a:p>
        </p:txBody>
      </p:sp>
      <p:sp>
        <p:nvSpPr>
          <p:cNvPr id="4" name="Rectangle: Rounded Corners 3">
            <a:extLst>
              <a:ext uri="{FF2B5EF4-FFF2-40B4-BE49-F238E27FC236}">
                <a16:creationId xmlns:a16="http://schemas.microsoft.com/office/drawing/2014/main" id="{2504D365-3095-403A-BD80-E9D25C6CD7D1}"/>
              </a:ext>
            </a:extLst>
          </p:cNvPr>
          <p:cNvSpPr/>
          <p:nvPr/>
        </p:nvSpPr>
        <p:spPr>
          <a:xfrm>
            <a:off x="-4579143"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a:solidFill>
                  <a:srgbClr val="FFFF00"/>
                </a:solidFill>
                <a:latin typeface="JetBrains Mono" panose="020B0509020102050004" pitchFamily="49" charset="0"/>
              </a:rPr>
              <a:t>Pretrained ResNet-50</a:t>
            </a:r>
          </a:p>
          <a:p>
            <a:r>
              <a:rPr lang="en-US" sz="1600" dirty="0">
                <a:solidFill>
                  <a:schemeClr val="bg1">
                    <a:lumMod val="75000"/>
                  </a:schemeClr>
                </a:solidFill>
                <a:latin typeface="DIN Next LT Pro" panose="020B0503020203050203" pitchFamily="34" charset="0"/>
              </a:rPr>
              <a:t>+ SVM classifier</a:t>
            </a:r>
          </a:p>
        </p:txBody>
      </p:sp>
      <p:pic>
        <p:nvPicPr>
          <p:cNvPr id="5" name="Picture 4" descr="Graphical user interface, application&#10;&#10;Description automatically generated">
            <a:extLst>
              <a:ext uri="{FF2B5EF4-FFF2-40B4-BE49-F238E27FC236}">
                <a16:creationId xmlns:a16="http://schemas.microsoft.com/office/drawing/2014/main" id="{FE56A044-B81A-459F-89C9-3AC1F2695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532" y="2133600"/>
            <a:ext cx="10165556" cy="2833659"/>
          </a:xfrm>
          <a:prstGeom prst="rect">
            <a:avLst/>
          </a:prstGeom>
        </p:spPr>
      </p:pic>
    </p:spTree>
    <p:extLst>
      <p:ext uri="{BB962C8B-B14F-4D97-AF65-F5344CB8AC3E}">
        <p14:creationId xmlns:p14="http://schemas.microsoft.com/office/powerpoint/2010/main" val="20507162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693153"/>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Introduction        Problem Domain        Objective        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18817" b="18817"/>
          <a:stretch/>
        </p:blipFill>
        <p:spPr>
          <a:xfrm>
            <a:off x="0" y="0"/>
            <a:ext cx="12192001" cy="506984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2192269"/>
            <a:ext cx="5795962" cy="685302"/>
          </a:xfrm>
        </p:spPr>
        <p:txBody>
          <a:bodyPr>
            <a:noAutofit/>
          </a:bodyPr>
          <a:lstStyle/>
          <a:p>
            <a:r>
              <a:rPr lang="en-US" sz="4000" b="1" dirty="0">
                <a:solidFill>
                  <a:schemeClr val="tx1">
                    <a:lumMod val="75000"/>
                    <a:lumOff val="25000"/>
                  </a:schemeClr>
                </a:solidFill>
                <a:highlight>
                  <a:srgbClr val="FFFF00"/>
                </a:highlight>
                <a:latin typeface="JetBrains Mono" panose="020B0509020102050004" pitchFamily="49" charset="0"/>
              </a:rPr>
              <a:t>TODAY’S AGENDA</a:t>
            </a:r>
            <a:endParaRPr lang="en-US" sz="1600" b="1" dirty="0">
              <a:solidFill>
                <a:schemeClr val="tx1">
                  <a:lumMod val="75000"/>
                  <a:lumOff val="25000"/>
                </a:schemeClr>
              </a:solidFill>
              <a:highlight>
                <a:srgbClr val="FFFF00"/>
              </a:highlight>
              <a:latin typeface="JetBrains Mono" panose="020B0509020102050004" pitchFamily="49" charset="0"/>
            </a:endParaRPr>
          </a:p>
        </p:txBody>
      </p:sp>
    </p:spTree>
    <p:extLst>
      <p:ext uri="{BB962C8B-B14F-4D97-AF65-F5344CB8AC3E}">
        <p14:creationId xmlns:p14="http://schemas.microsoft.com/office/powerpoint/2010/main" val="707409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l="44490" r="44490"/>
          <a:stretch/>
        </p:blipFill>
        <p:spPr>
          <a:xfrm>
            <a:off x="1" y="-2"/>
            <a:ext cx="1133474" cy="6858001"/>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00038" y="663256"/>
            <a:ext cx="5795962" cy="746443"/>
          </a:xfrm>
        </p:spPr>
        <p:txBody>
          <a:bodyPr>
            <a:noAutofit/>
          </a:bodyPr>
          <a:lstStyle/>
          <a:p>
            <a:pPr algn="l">
              <a:lnSpc>
                <a:spcPct val="125000"/>
              </a:lnSpc>
            </a:pPr>
            <a:br>
              <a:rPr lang="en-US" sz="2400" b="1" dirty="0">
                <a:solidFill>
                  <a:schemeClr val="tx1">
                    <a:lumMod val="75000"/>
                    <a:lumOff val="25000"/>
                  </a:schemeClr>
                </a:solidFill>
                <a:highlight>
                  <a:srgbClr val="FFFF00"/>
                </a:highlight>
                <a:latin typeface="JetBrains Mono" panose="020B0509020102050004" pitchFamily="49" charset="0"/>
              </a:rPr>
            </a:br>
            <a:r>
              <a:rPr lang="en-US" sz="1600" b="1" dirty="0">
                <a:solidFill>
                  <a:schemeClr val="tx1">
                    <a:lumMod val="75000"/>
                    <a:lumOff val="25000"/>
                  </a:schemeClr>
                </a:solidFill>
                <a:highlight>
                  <a:srgbClr val="FFFF00"/>
                </a:highlight>
                <a:latin typeface="JetBrains Mono" panose="020B0509020102050004" pitchFamily="49" charset="0"/>
              </a:rPr>
              <a:t>Outcomes</a:t>
            </a:r>
            <a:br>
              <a:rPr lang="en-US" sz="2400" b="1" dirty="0">
                <a:solidFill>
                  <a:schemeClr val="tx1">
                    <a:lumMod val="75000"/>
                    <a:lumOff val="25000"/>
                  </a:schemeClr>
                </a:solidFill>
                <a:highlight>
                  <a:srgbClr val="FFFF00"/>
                </a:highlight>
                <a:latin typeface="JetBrains Mono" panose="020B0509020102050004" pitchFamily="49" charset="0"/>
              </a:rPr>
            </a:br>
            <a:r>
              <a:rPr lang="en-US" sz="3200" b="1" dirty="0">
                <a:solidFill>
                  <a:schemeClr val="tx1">
                    <a:lumMod val="75000"/>
                    <a:lumOff val="25000"/>
                  </a:schemeClr>
                </a:solidFill>
                <a:highlight>
                  <a:srgbClr val="00FFFF"/>
                </a:highlight>
                <a:latin typeface="JetBrains Mono" panose="020B0509020102050004" pitchFamily="49" charset="0"/>
              </a:rPr>
              <a:t>Screenshot</a:t>
            </a:r>
            <a:endParaRPr lang="en-US" sz="1050" b="1" dirty="0">
              <a:solidFill>
                <a:schemeClr val="tx1">
                  <a:lumMod val="75000"/>
                  <a:lumOff val="25000"/>
                </a:schemeClr>
              </a:solidFill>
              <a:highlight>
                <a:srgbClr val="00FFFF"/>
              </a:highlight>
              <a:latin typeface="JetBrains Mono" panose="020B0509020102050004" pitchFamily="49" charset="0"/>
            </a:endParaRPr>
          </a:p>
        </p:txBody>
      </p:sp>
      <p:sp>
        <p:nvSpPr>
          <p:cNvPr id="3" name="Rectangle: Rounded Corners 2">
            <a:extLst>
              <a:ext uri="{FF2B5EF4-FFF2-40B4-BE49-F238E27FC236}">
                <a16:creationId xmlns:a16="http://schemas.microsoft.com/office/drawing/2014/main" id="{615C5255-4B77-4AD5-924C-CB055645A9D6}"/>
              </a:ext>
            </a:extLst>
          </p:cNvPr>
          <p:cNvSpPr/>
          <p:nvPr/>
        </p:nvSpPr>
        <p:spPr>
          <a:xfrm>
            <a:off x="-7970043" y="2133599"/>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3200" b="1" i="1" dirty="0">
                <a:solidFill>
                  <a:srgbClr val="FFFF00"/>
                </a:solidFill>
                <a:latin typeface="JetBrains Mono" panose="020B0509020102050004" pitchFamily="49" charset="0"/>
              </a:rPr>
              <a:t>Manual Feature Extraction </a:t>
            </a:r>
            <a:r>
              <a:rPr lang="en-US" sz="1600" dirty="0">
                <a:solidFill>
                  <a:schemeClr val="bg1">
                    <a:lumMod val="75000"/>
                  </a:schemeClr>
                </a:solidFill>
                <a:latin typeface="DIN Next LT Pro" panose="020B0503020203050203" pitchFamily="34" charset="0"/>
              </a:rPr>
              <a:t>with Euclidean Distance</a:t>
            </a:r>
            <a:endParaRPr lang="en-US" sz="1600" cap="all" dirty="0">
              <a:solidFill>
                <a:schemeClr val="bg1">
                  <a:lumMod val="75000"/>
                </a:schemeClr>
              </a:solidFill>
              <a:latin typeface="DIN Next LT Pro" panose="020B0503020203050203" pitchFamily="34" charset="0"/>
            </a:endParaRPr>
          </a:p>
        </p:txBody>
      </p:sp>
      <p:sp>
        <p:nvSpPr>
          <p:cNvPr id="4" name="Rectangle: Rounded Corners 3">
            <a:extLst>
              <a:ext uri="{FF2B5EF4-FFF2-40B4-BE49-F238E27FC236}">
                <a16:creationId xmlns:a16="http://schemas.microsoft.com/office/drawing/2014/main" id="{2504D365-3095-403A-BD80-E9D25C6CD7D1}"/>
              </a:ext>
            </a:extLst>
          </p:cNvPr>
          <p:cNvSpPr/>
          <p:nvPr/>
        </p:nvSpPr>
        <p:spPr>
          <a:xfrm>
            <a:off x="-4579143"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a:solidFill>
                  <a:srgbClr val="FFFF00"/>
                </a:solidFill>
                <a:latin typeface="JetBrains Mono" panose="020B0509020102050004" pitchFamily="49" charset="0"/>
              </a:rPr>
              <a:t>Pretrained ResNet-50</a:t>
            </a:r>
          </a:p>
          <a:p>
            <a:r>
              <a:rPr lang="en-US" sz="1600" dirty="0">
                <a:solidFill>
                  <a:schemeClr val="bg1">
                    <a:lumMod val="75000"/>
                  </a:schemeClr>
                </a:solidFill>
                <a:latin typeface="DIN Next LT Pro" panose="020B0503020203050203" pitchFamily="34" charset="0"/>
              </a:rPr>
              <a:t>+ SVM classifier</a:t>
            </a:r>
          </a:p>
        </p:txBody>
      </p:sp>
      <p:pic>
        <p:nvPicPr>
          <p:cNvPr id="6" name="Picture 5" descr="Graphical user interface, website&#10;&#10;Description automatically generated">
            <a:extLst>
              <a:ext uri="{FF2B5EF4-FFF2-40B4-BE49-F238E27FC236}">
                <a16:creationId xmlns:a16="http://schemas.microsoft.com/office/drawing/2014/main" id="{CA61A25E-A010-46DC-B9DF-31DEA4531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019" y="333375"/>
            <a:ext cx="8095923" cy="6524625"/>
          </a:xfrm>
          <a:prstGeom prst="rect">
            <a:avLst/>
          </a:prstGeom>
          <a:effectLst>
            <a:outerShdw blurRad="1270000" dist="406400" dir="5400000" sx="103000" sy="103000" algn="t" rotWithShape="0">
              <a:prstClr val="black">
                <a:alpha val="16000"/>
              </a:prstClr>
            </a:outerShdw>
          </a:effectLst>
        </p:spPr>
      </p:pic>
    </p:spTree>
    <p:extLst>
      <p:ext uri="{BB962C8B-B14F-4D97-AF65-F5344CB8AC3E}">
        <p14:creationId xmlns:p14="http://schemas.microsoft.com/office/powerpoint/2010/main" val="1838396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3">
            <a:extLst>
              <a:ext uri="{28A0092B-C50C-407E-A947-70E740481C1C}">
                <a14:useLocalDpi xmlns:a14="http://schemas.microsoft.com/office/drawing/2010/main" val="0"/>
              </a:ext>
            </a:extLst>
          </a:blip>
          <a:srcRect l="44490" r="44490"/>
          <a:stretch/>
        </p:blipFill>
        <p:spPr>
          <a:xfrm>
            <a:off x="1" y="-2"/>
            <a:ext cx="1133474" cy="6858001"/>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00038" y="663256"/>
            <a:ext cx="5795962" cy="746443"/>
          </a:xfrm>
        </p:spPr>
        <p:txBody>
          <a:bodyPr>
            <a:noAutofit/>
          </a:bodyPr>
          <a:lstStyle/>
          <a:p>
            <a:pPr algn="l">
              <a:lnSpc>
                <a:spcPct val="125000"/>
              </a:lnSpc>
            </a:pPr>
            <a:br>
              <a:rPr lang="en-US" sz="2400" b="1" dirty="0">
                <a:solidFill>
                  <a:schemeClr val="tx1">
                    <a:lumMod val="75000"/>
                    <a:lumOff val="25000"/>
                  </a:schemeClr>
                </a:solidFill>
                <a:highlight>
                  <a:srgbClr val="FFFF00"/>
                </a:highlight>
                <a:latin typeface="JetBrains Mono" panose="020B0509020102050004" pitchFamily="49" charset="0"/>
              </a:rPr>
            </a:br>
            <a:r>
              <a:rPr lang="en-US" sz="1600" b="1" dirty="0">
                <a:solidFill>
                  <a:schemeClr val="tx1">
                    <a:lumMod val="75000"/>
                    <a:lumOff val="25000"/>
                  </a:schemeClr>
                </a:solidFill>
                <a:highlight>
                  <a:srgbClr val="FFFF00"/>
                </a:highlight>
                <a:latin typeface="JetBrains Mono" panose="020B0509020102050004" pitchFamily="49" charset="0"/>
              </a:rPr>
              <a:t>Outcomes</a:t>
            </a:r>
            <a:br>
              <a:rPr lang="en-US" sz="2400" b="1" dirty="0">
                <a:solidFill>
                  <a:schemeClr val="tx1">
                    <a:lumMod val="75000"/>
                    <a:lumOff val="25000"/>
                  </a:schemeClr>
                </a:solidFill>
                <a:highlight>
                  <a:srgbClr val="FFFF00"/>
                </a:highlight>
                <a:latin typeface="JetBrains Mono" panose="020B0509020102050004" pitchFamily="49" charset="0"/>
              </a:rPr>
            </a:br>
            <a:r>
              <a:rPr lang="en-US" sz="3200" b="1" dirty="0">
                <a:solidFill>
                  <a:schemeClr val="tx1">
                    <a:lumMod val="75000"/>
                    <a:lumOff val="25000"/>
                  </a:schemeClr>
                </a:solidFill>
                <a:highlight>
                  <a:srgbClr val="00FFFF"/>
                </a:highlight>
                <a:latin typeface="JetBrains Mono" panose="020B0509020102050004" pitchFamily="49" charset="0"/>
              </a:rPr>
              <a:t>Results</a:t>
            </a:r>
            <a:endParaRPr lang="en-US" sz="1050" b="1" dirty="0">
              <a:solidFill>
                <a:schemeClr val="tx1">
                  <a:lumMod val="75000"/>
                  <a:lumOff val="25000"/>
                </a:schemeClr>
              </a:solidFill>
              <a:highlight>
                <a:srgbClr val="00FFFF"/>
              </a:highlight>
              <a:latin typeface="JetBrains Mono" panose="020B0509020102050004" pitchFamily="49" charset="0"/>
            </a:endParaRPr>
          </a:p>
        </p:txBody>
      </p:sp>
      <p:sp>
        <p:nvSpPr>
          <p:cNvPr id="3" name="Rectangle: Rounded Corners 2">
            <a:extLst>
              <a:ext uri="{FF2B5EF4-FFF2-40B4-BE49-F238E27FC236}">
                <a16:creationId xmlns:a16="http://schemas.microsoft.com/office/drawing/2014/main" id="{615C5255-4B77-4AD5-924C-CB055645A9D6}"/>
              </a:ext>
            </a:extLst>
          </p:cNvPr>
          <p:cNvSpPr/>
          <p:nvPr/>
        </p:nvSpPr>
        <p:spPr>
          <a:xfrm>
            <a:off x="-7970043" y="2133599"/>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3200" b="1" i="1" dirty="0">
                <a:solidFill>
                  <a:srgbClr val="FFFF00"/>
                </a:solidFill>
                <a:latin typeface="JetBrains Mono" panose="020B0509020102050004" pitchFamily="49" charset="0"/>
              </a:rPr>
              <a:t>Manual Feature Extraction </a:t>
            </a:r>
            <a:r>
              <a:rPr lang="en-US" sz="1600" dirty="0">
                <a:solidFill>
                  <a:schemeClr val="bg1">
                    <a:lumMod val="75000"/>
                  </a:schemeClr>
                </a:solidFill>
                <a:latin typeface="DIN Next LT Pro" panose="020B0503020203050203" pitchFamily="34" charset="0"/>
              </a:rPr>
              <a:t>with Euclidean Distance</a:t>
            </a:r>
            <a:endParaRPr lang="en-US" sz="1600" cap="all" dirty="0">
              <a:solidFill>
                <a:schemeClr val="bg1">
                  <a:lumMod val="75000"/>
                </a:schemeClr>
              </a:solidFill>
              <a:latin typeface="DIN Next LT Pro" panose="020B0503020203050203" pitchFamily="34" charset="0"/>
            </a:endParaRPr>
          </a:p>
        </p:txBody>
      </p:sp>
      <p:sp>
        <p:nvSpPr>
          <p:cNvPr id="4" name="Rectangle: Rounded Corners 3">
            <a:extLst>
              <a:ext uri="{FF2B5EF4-FFF2-40B4-BE49-F238E27FC236}">
                <a16:creationId xmlns:a16="http://schemas.microsoft.com/office/drawing/2014/main" id="{2504D365-3095-403A-BD80-E9D25C6CD7D1}"/>
              </a:ext>
            </a:extLst>
          </p:cNvPr>
          <p:cNvSpPr/>
          <p:nvPr/>
        </p:nvSpPr>
        <p:spPr>
          <a:xfrm>
            <a:off x="-4579143"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a:solidFill>
                  <a:srgbClr val="FFFF00"/>
                </a:solidFill>
                <a:latin typeface="JetBrains Mono" panose="020B0509020102050004" pitchFamily="49" charset="0"/>
              </a:rPr>
              <a:t>Pretrained ResNet-50</a:t>
            </a:r>
          </a:p>
          <a:p>
            <a:r>
              <a:rPr lang="en-US" sz="1600" dirty="0">
                <a:solidFill>
                  <a:schemeClr val="bg1">
                    <a:lumMod val="75000"/>
                  </a:schemeClr>
                </a:solidFill>
                <a:latin typeface="DIN Next LT Pro" panose="020B0503020203050203" pitchFamily="34" charset="0"/>
              </a:rPr>
              <a:t>+ SVM classifier</a:t>
            </a:r>
          </a:p>
        </p:txBody>
      </p:sp>
      <p:graphicFrame>
        <p:nvGraphicFramePr>
          <p:cNvPr id="6" name="Table 6">
            <a:extLst>
              <a:ext uri="{FF2B5EF4-FFF2-40B4-BE49-F238E27FC236}">
                <a16:creationId xmlns:a16="http://schemas.microsoft.com/office/drawing/2014/main" id="{3DABED1A-3433-4FEE-A070-27DDA8AA0C80}"/>
              </a:ext>
            </a:extLst>
          </p:cNvPr>
          <p:cNvGraphicFramePr>
            <a:graphicFrameLocks noGrp="1"/>
          </p:cNvGraphicFramePr>
          <p:nvPr>
            <p:extLst>
              <p:ext uri="{D42A27DB-BD31-4B8C-83A1-F6EECF244321}">
                <p14:modId xmlns:p14="http://schemas.microsoft.com/office/powerpoint/2010/main" val="1737137205"/>
              </p:ext>
            </p:extLst>
          </p:nvPr>
        </p:nvGraphicFramePr>
        <p:xfrm>
          <a:off x="1469292" y="2034735"/>
          <a:ext cx="10422670" cy="2763992"/>
        </p:xfrm>
        <a:graphic>
          <a:graphicData uri="http://schemas.openxmlformats.org/drawingml/2006/table">
            <a:tbl>
              <a:tblPr firstRow="1" bandRow="1">
                <a:effectLst>
                  <a:outerShdw blurRad="584200" dist="38100" dir="5400000" algn="t" rotWithShape="0">
                    <a:prstClr val="black">
                      <a:alpha val="18000"/>
                    </a:prstClr>
                  </a:outerShdw>
                </a:effectLst>
                <a:tableStyleId>{5C22544A-7EE6-4342-B048-85BDC9FD1C3A}</a:tableStyleId>
              </a:tblPr>
              <a:tblGrid>
                <a:gridCol w="2084534">
                  <a:extLst>
                    <a:ext uri="{9D8B030D-6E8A-4147-A177-3AD203B41FA5}">
                      <a16:colId xmlns:a16="http://schemas.microsoft.com/office/drawing/2014/main" val="3817256440"/>
                    </a:ext>
                  </a:extLst>
                </a:gridCol>
                <a:gridCol w="2084534">
                  <a:extLst>
                    <a:ext uri="{9D8B030D-6E8A-4147-A177-3AD203B41FA5}">
                      <a16:colId xmlns:a16="http://schemas.microsoft.com/office/drawing/2014/main" val="916275386"/>
                    </a:ext>
                  </a:extLst>
                </a:gridCol>
                <a:gridCol w="2084534">
                  <a:extLst>
                    <a:ext uri="{9D8B030D-6E8A-4147-A177-3AD203B41FA5}">
                      <a16:colId xmlns:a16="http://schemas.microsoft.com/office/drawing/2014/main" val="2238244525"/>
                    </a:ext>
                  </a:extLst>
                </a:gridCol>
                <a:gridCol w="2084534">
                  <a:extLst>
                    <a:ext uri="{9D8B030D-6E8A-4147-A177-3AD203B41FA5}">
                      <a16:colId xmlns:a16="http://schemas.microsoft.com/office/drawing/2014/main" val="124209834"/>
                    </a:ext>
                  </a:extLst>
                </a:gridCol>
                <a:gridCol w="2084534">
                  <a:extLst>
                    <a:ext uri="{9D8B030D-6E8A-4147-A177-3AD203B41FA5}">
                      <a16:colId xmlns:a16="http://schemas.microsoft.com/office/drawing/2014/main" val="2656634523"/>
                    </a:ext>
                  </a:extLst>
                </a:gridCol>
              </a:tblGrid>
              <a:tr h="477837">
                <a:tc>
                  <a:txBody>
                    <a:bodyPr/>
                    <a:lstStyle/>
                    <a:p>
                      <a:r>
                        <a:rPr lang="en-US" sz="1400" b="1" spc="120" baseline="0" dirty="0">
                          <a:solidFill>
                            <a:schemeClr val="bg1"/>
                          </a:solidFill>
                          <a:latin typeface="JetBrains Mono" panose="020B0509020102050004" pitchFamily="49" charset="0"/>
                        </a:rPr>
                        <a:t>METHOD</a:t>
                      </a:r>
                    </a:p>
                  </a:txBody>
                  <a:tcPr marL="137160" marR="137160" marT="137160" marB="13716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lumMod val="95000"/>
                        <a:lumOff val="5000"/>
                      </a:schemeClr>
                    </a:solidFill>
                  </a:tcPr>
                </a:tc>
                <a:tc>
                  <a:txBody>
                    <a:bodyPr/>
                    <a:lstStyle/>
                    <a:p>
                      <a:r>
                        <a:rPr lang="en-US" sz="1400" b="1" spc="120" baseline="0" dirty="0">
                          <a:solidFill>
                            <a:schemeClr val="bg1"/>
                          </a:solidFill>
                          <a:latin typeface="JetBrains Mono" panose="020B0509020102050004" pitchFamily="49" charset="0"/>
                        </a:rPr>
                        <a:t>ACCURACY</a:t>
                      </a:r>
                    </a:p>
                  </a:txBody>
                  <a:tcPr marL="137160" marR="137160" marT="137160" marB="137160">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lumMod val="95000"/>
                        <a:lumOff val="5000"/>
                      </a:schemeClr>
                    </a:solidFill>
                  </a:tcPr>
                </a:tc>
                <a:tc>
                  <a:txBody>
                    <a:bodyPr/>
                    <a:lstStyle/>
                    <a:p>
                      <a:r>
                        <a:rPr lang="en-US" sz="1400" b="1" spc="120" baseline="0" dirty="0">
                          <a:solidFill>
                            <a:schemeClr val="bg1"/>
                          </a:solidFill>
                          <a:latin typeface="JetBrains Mono" panose="020B0509020102050004" pitchFamily="49" charset="0"/>
                        </a:rPr>
                        <a:t>PRECISION</a:t>
                      </a:r>
                    </a:p>
                  </a:txBody>
                  <a:tcPr marL="137160" marR="137160" marT="137160" marB="137160">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lumMod val="95000"/>
                        <a:lumOff val="5000"/>
                      </a:schemeClr>
                    </a:solidFill>
                  </a:tcPr>
                </a:tc>
                <a:tc>
                  <a:txBody>
                    <a:bodyPr/>
                    <a:lstStyle/>
                    <a:p>
                      <a:r>
                        <a:rPr lang="en-US" sz="1400" b="1" spc="120" baseline="0" dirty="0">
                          <a:solidFill>
                            <a:schemeClr val="bg1"/>
                          </a:solidFill>
                          <a:latin typeface="JetBrains Mono" panose="020B0509020102050004" pitchFamily="49" charset="0"/>
                        </a:rPr>
                        <a:t>RECALL </a:t>
                      </a:r>
                    </a:p>
                  </a:txBody>
                  <a:tcPr marL="137160" marR="137160" marT="137160" marB="137160">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lumMod val="95000"/>
                        <a:lumOff val="5000"/>
                      </a:schemeClr>
                    </a:solidFill>
                  </a:tcPr>
                </a:tc>
                <a:tc>
                  <a:txBody>
                    <a:bodyPr/>
                    <a:lstStyle/>
                    <a:p>
                      <a:r>
                        <a:rPr lang="en-US" sz="1400" b="1" spc="120" baseline="0" dirty="0">
                          <a:solidFill>
                            <a:schemeClr val="bg1"/>
                          </a:solidFill>
                          <a:latin typeface="JetBrains Mono" panose="020B0509020102050004" pitchFamily="49" charset="0"/>
                        </a:rPr>
                        <a:t>F1</a:t>
                      </a:r>
                    </a:p>
                  </a:txBody>
                  <a:tcPr marL="137160" marR="137160" marT="137160" marB="13716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tx1">
                        <a:lumMod val="95000"/>
                        <a:lumOff val="5000"/>
                      </a:schemeClr>
                    </a:solidFill>
                  </a:tcPr>
                </a:tc>
                <a:extLst>
                  <a:ext uri="{0D108BD9-81ED-4DB2-BD59-A6C34878D82A}">
                    <a16:rowId xmlns:a16="http://schemas.microsoft.com/office/drawing/2014/main" val="2265405915"/>
                  </a:ext>
                </a:extLst>
              </a:tr>
              <a:tr h="1138156">
                <a:tc>
                  <a:txBody>
                    <a:bodyPr/>
                    <a:lstStyle/>
                    <a:p>
                      <a:r>
                        <a:rPr lang="en-US" sz="1800" b="1" i="1" dirty="0">
                          <a:solidFill>
                            <a:schemeClr val="bg1"/>
                          </a:solidFill>
                          <a:latin typeface="JetBrains Mono" panose="020B0509020102050004" pitchFamily="49" charset="0"/>
                        </a:rPr>
                        <a:t>Manual Feature Extraction </a:t>
                      </a:r>
                      <a:endParaRPr lang="en-US" b="1" dirty="0">
                        <a:solidFill>
                          <a:schemeClr val="bg1"/>
                        </a:solidFill>
                        <a:latin typeface="JetBrains Mono" panose="020B0509020102050004" pitchFamily="49" charset="0"/>
                      </a:endParaRPr>
                    </a:p>
                  </a:txBody>
                  <a:tcPr marL="137160" marR="137160" marT="137160" marB="137160"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tx1">
                        <a:lumMod val="85000"/>
                        <a:lumOff val="15000"/>
                      </a:schemeClr>
                    </a:solidFill>
                  </a:tcPr>
                </a:tc>
                <a:tc>
                  <a:txBody>
                    <a:bodyPr/>
                    <a:lstStyle/>
                    <a:p>
                      <a:r>
                        <a:rPr lang="en-US" b="0" dirty="0">
                          <a:solidFill>
                            <a:schemeClr val="bg1"/>
                          </a:solidFill>
                          <a:latin typeface="JetBrains Mono" panose="020B0509020102050004" pitchFamily="49" charset="0"/>
                        </a:rPr>
                        <a:t>11.89%</a:t>
                      </a:r>
                    </a:p>
                  </a:txBody>
                  <a:tcPr marL="137160" marR="137160" marT="137160" marB="13716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85000"/>
                        <a:lumOff val="15000"/>
                      </a:schemeClr>
                    </a:solidFill>
                  </a:tcPr>
                </a:tc>
                <a:tc>
                  <a:txBody>
                    <a:bodyPr/>
                    <a:lstStyle/>
                    <a:p>
                      <a:r>
                        <a:rPr lang="en-US" b="0" dirty="0">
                          <a:solidFill>
                            <a:schemeClr val="bg1"/>
                          </a:solidFill>
                          <a:latin typeface="JetBrains Mono" panose="020B0509020102050004" pitchFamily="49" charset="0"/>
                        </a:rPr>
                        <a:t>11.61%</a:t>
                      </a:r>
                    </a:p>
                  </a:txBody>
                  <a:tcPr marL="137160" marR="137160" marT="137160" marB="13716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85000"/>
                        <a:lumOff val="15000"/>
                      </a:schemeClr>
                    </a:solidFill>
                  </a:tcPr>
                </a:tc>
                <a:tc>
                  <a:txBody>
                    <a:bodyPr/>
                    <a:lstStyle/>
                    <a:p>
                      <a:r>
                        <a:rPr lang="en-US" b="0" dirty="0">
                          <a:solidFill>
                            <a:schemeClr val="bg1"/>
                          </a:solidFill>
                          <a:latin typeface="JetBrains Mono" panose="020B0509020102050004" pitchFamily="49" charset="0"/>
                        </a:rPr>
                        <a:t>11.89%</a:t>
                      </a:r>
                    </a:p>
                  </a:txBody>
                  <a:tcPr marL="137160" marR="137160" marT="137160" marB="13716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85000"/>
                        <a:lumOff val="15000"/>
                      </a:schemeClr>
                    </a:solidFill>
                  </a:tcPr>
                </a:tc>
                <a:tc>
                  <a:txBody>
                    <a:bodyPr/>
                    <a:lstStyle/>
                    <a:p>
                      <a:r>
                        <a:rPr lang="en-US" b="0" dirty="0">
                          <a:solidFill>
                            <a:schemeClr val="bg1"/>
                          </a:solidFill>
                          <a:latin typeface="JetBrains Mono" panose="020B0509020102050004" pitchFamily="49" charset="0"/>
                        </a:rPr>
                        <a:t>11.68%</a:t>
                      </a:r>
                    </a:p>
                  </a:txBody>
                  <a:tcPr marL="137160" marR="137160" marT="137160" marB="137160"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3263310954"/>
                  </a:ext>
                </a:extLst>
              </a:tr>
              <a:tr h="1138156">
                <a:tc>
                  <a:txBody>
                    <a:bodyPr/>
                    <a:lstStyle/>
                    <a:p>
                      <a:r>
                        <a:rPr lang="en-US" b="1" dirty="0">
                          <a:solidFill>
                            <a:schemeClr val="bg1"/>
                          </a:solidFill>
                          <a:latin typeface="JetBrains Mono" panose="020B0509020102050004" pitchFamily="49" charset="0"/>
                        </a:rPr>
                        <a:t>ResNet-50 with SVM</a:t>
                      </a:r>
                    </a:p>
                  </a:txBody>
                  <a:tcPr marL="137160" marR="137160" marT="137160" marB="13716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r>
                        <a:rPr lang="en-US" b="0" dirty="0">
                          <a:solidFill>
                            <a:schemeClr val="bg1"/>
                          </a:solidFill>
                          <a:latin typeface="JetBrains Mono" panose="020B0509020102050004" pitchFamily="49" charset="0"/>
                        </a:rPr>
                        <a:t>74.6%</a:t>
                      </a:r>
                    </a:p>
                  </a:txBody>
                  <a:tcPr marL="137160" marR="137160" marT="137160" marB="13716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r>
                        <a:rPr lang="en-US" b="0" dirty="0">
                          <a:solidFill>
                            <a:schemeClr val="bg1"/>
                          </a:solidFill>
                          <a:latin typeface="JetBrains Mono" panose="020B0509020102050004" pitchFamily="49" charset="0"/>
                        </a:rPr>
                        <a:t>77.37%</a:t>
                      </a:r>
                    </a:p>
                  </a:txBody>
                  <a:tcPr marL="137160" marR="137160" marT="137160" marB="13716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r>
                        <a:rPr lang="en-US" b="0" dirty="0">
                          <a:solidFill>
                            <a:schemeClr val="bg1"/>
                          </a:solidFill>
                          <a:latin typeface="JetBrains Mono" panose="020B0509020102050004" pitchFamily="49" charset="0"/>
                        </a:rPr>
                        <a:t>74.6%</a:t>
                      </a:r>
                    </a:p>
                  </a:txBody>
                  <a:tcPr marL="137160" marR="137160" marT="137160" marB="13716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r>
                        <a:rPr lang="en-US" b="0" dirty="0">
                          <a:solidFill>
                            <a:schemeClr val="bg1"/>
                          </a:solidFill>
                          <a:latin typeface="JetBrains Mono" panose="020B0509020102050004" pitchFamily="49" charset="0"/>
                        </a:rPr>
                        <a:t>74.28%</a:t>
                      </a:r>
                    </a:p>
                  </a:txBody>
                  <a:tcPr marL="137160" marR="137160" marT="137160" marB="13716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extLst>
                  <a:ext uri="{0D108BD9-81ED-4DB2-BD59-A6C34878D82A}">
                    <a16:rowId xmlns:a16="http://schemas.microsoft.com/office/drawing/2014/main" val="1989699150"/>
                  </a:ext>
                </a:extLst>
              </a:tr>
            </a:tbl>
          </a:graphicData>
        </a:graphic>
      </p:graphicFrame>
    </p:spTree>
    <p:extLst>
      <p:ext uri="{BB962C8B-B14F-4D97-AF65-F5344CB8AC3E}">
        <p14:creationId xmlns:p14="http://schemas.microsoft.com/office/powerpoint/2010/main" val="3709025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7818" b="7818"/>
          <a:stretch/>
        </p:blipFill>
        <p:spPr>
          <a:xfrm>
            <a:off x="0" y="-1"/>
            <a:ext cx="12192001" cy="6858001"/>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3017518"/>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To-dos</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Tree>
    <p:extLst>
      <p:ext uri="{BB962C8B-B14F-4D97-AF65-F5344CB8AC3E}">
        <p14:creationId xmlns:p14="http://schemas.microsoft.com/office/powerpoint/2010/main" val="1927212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l="14647" t="20174" r="14647" b="20174"/>
          <a:stretch/>
        </p:blipFill>
        <p:spPr>
          <a:xfrm>
            <a:off x="0" y="-2"/>
            <a:ext cx="12192001" cy="6858001"/>
          </a:xfrm>
          <a:prstGeom prst="rect">
            <a:avLst/>
          </a:prstGeom>
        </p:spPr>
      </p:pic>
      <p:sp>
        <p:nvSpPr>
          <p:cNvPr id="5" name="Rectangle: Rounded Corners 4">
            <a:extLst>
              <a:ext uri="{FF2B5EF4-FFF2-40B4-BE49-F238E27FC236}">
                <a16:creationId xmlns:a16="http://schemas.microsoft.com/office/drawing/2014/main" id="{23CCC8D4-3624-43CE-BABC-794FFF66C428}"/>
              </a:ext>
            </a:extLst>
          </p:cNvPr>
          <p:cNvSpPr/>
          <p:nvPr/>
        </p:nvSpPr>
        <p:spPr>
          <a:xfrm>
            <a:off x="1045369" y="2133599"/>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1200" b="1" dirty="0">
                <a:solidFill>
                  <a:schemeClr val="bg1">
                    <a:lumMod val="65000"/>
                  </a:schemeClr>
                </a:solidFill>
                <a:latin typeface="JetBrains Mono" panose="020B0509020102050004" pitchFamily="49" charset="0"/>
              </a:rPr>
              <a:t>IMPLEMENTATION</a:t>
            </a:r>
            <a:endParaRPr lang="en-US" sz="2000" b="1" dirty="0">
              <a:solidFill>
                <a:schemeClr val="bg1">
                  <a:lumMod val="65000"/>
                </a:schemeClr>
              </a:solidFill>
              <a:latin typeface="JetBrains Mono" panose="020B0509020102050004" pitchFamily="49" charset="0"/>
            </a:endParaRPr>
          </a:p>
          <a:p>
            <a:r>
              <a:rPr lang="en-US" sz="2000" b="1" dirty="0">
                <a:solidFill>
                  <a:srgbClr val="FFFF00"/>
                </a:solidFill>
                <a:latin typeface="JetBrains Mono" panose="020B0509020102050004" pitchFamily="49" charset="0"/>
              </a:rPr>
              <a:t>Switch to Python programming language for further community supports.</a:t>
            </a:r>
            <a:endParaRPr lang="en-US" sz="1600" cap="all" dirty="0">
              <a:solidFill>
                <a:schemeClr val="bg1">
                  <a:lumMod val="75000"/>
                </a:schemeClr>
              </a:solidFill>
              <a:latin typeface="DIN Next LT Pro" panose="020B0503020203050203" pitchFamily="34" charset="0"/>
            </a:endParaRPr>
          </a:p>
        </p:txBody>
      </p:sp>
      <p:sp>
        <p:nvSpPr>
          <p:cNvPr id="14" name="Rectangle: Rounded Corners 13">
            <a:extLst>
              <a:ext uri="{FF2B5EF4-FFF2-40B4-BE49-F238E27FC236}">
                <a16:creationId xmlns:a16="http://schemas.microsoft.com/office/drawing/2014/main" id="{DCE896C3-A65F-4253-A87D-04BEFB74F1FE}"/>
              </a:ext>
            </a:extLst>
          </p:cNvPr>
          <p:cNvSpPr/>
          <p:nvPr/>
        </p:nvSpPr>
        <p:spPr>
          <a:xfrm>
            <a:off x="4436269"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1200" b="1" dirty="0">
                <a:solidFill>
                  <a:schemeClr val="bg1">
                    <a:lumMod val="65000"/>
                  </a:schemeClr>
                </a:solidFill>
                <a:latin typeface="JetBrains Mono" panose="020B0509020102050004" pitchFamily="49" charset="0"/>
              </a:rPr>
              <a:t>DATASET</a:t>
            </a:r>
            <a:endParaRPr lang="en-US" sz="2000" b="1" dirty="0">
              <a:solidFill>
                <a:schemeClr val="bg1">
                  <a:lumMod val="65000"/>
                </a:schemeClr>
              </a:solidFill>
              <a:latin typeface="JetBrains Mono" panose="020B0509020102050004" pitchFamily="49" charset="0"/>
            </a:endParaRPr>
          </a:p>
          <a:p>
            <a:r>
              <a:rPr lang="en-US" sz="2000" b="1" dirty="0">
                <a:solidFill>
                  <a:srgbClr val="FFFF00"/>
                </a:solidFill>
                <a:latin typeface="JetBrains Mono" panose="020B0509020102050004" pitchFamily="49" charset="0"/>
              </a:rPr>
              <a:t>Increase the number of images per dataset</a:t>
            </a:r>
            <a:endParaRPr lang="en-US" sz="1600" cap="all" dirty="0">
              <a:solidFill>
                <a:schemeClr val="bg1">
                  <a:lumMod val="75000"/>
                </a:schemeClr>
              </a:solidFill>
              <a:latin typeface="DIN Next LT Pro" panose="020B0503020203050203" pitchFamily="34" charset="0"/>
            </a:endParaRPr>
          </a:p>
        </p:txBody>
      </p:sp>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663256"/>
            <a:ext cx="5795962" cy="746443"/>
          </a:xfrm>
        </p:spPr>
        <p:txBody>
          <a:bodyPr>
            <a:noAutofit/>
          </a:bodyPr>
          <a:lstStyle/>
          <a:p>
            <a:pPr>
              <a:lnSpc>
                <a:spcPct val="125000"/>
              </a:lnSpc>
            </a:pPr>
            <a:br>
              <a:rPr lang="en-US" sz="2400" b="1" dirty="0">
                <a:solidFill>
                  <a:schemeClr val="tx1">
                    <a:lumMod val="75000"/>
                    <a:lumOff val="25000"/>
                  </a:schemeClr>
                </a:solidFill>
                <a:highlight>
                  <a:srgbClr val="FFFF00"/>
                </a:highlight>
                <a:latin typeface="JetBrains Mono" panose="020B0509020102050004" pitchFamily="49" charset="0"/>
              </a:rPr>
            </a:br>
            <a:r>
              <a:rPr lang="en-US" sz="1600" b="1" dirty="0">
                <a:solidFill>
                  <a:schemeClr val="tx1">
                    <a:lumMod val="75000"/>
                    <a:lumOff val="25000"/>
                  </a:schemeClr>
                </a:solidFill>
                <a:highlight>
                  <a:srgbClr val="FFFF00"/>
                </a:highlight>
                <a:latin typeface="JetBrains Mono" panose="020B0509020102050004" pitchFamily="49" charset="0"/>
              </a:rPr>
              <a:t>To-dos</a:t>
            </a:r>
            <a:br>
              <a:rPr lang="en-US" sz="2400" b="1" dirty="0">
                <a:solidFill>
                  <a:schemeClr val="tx1">
                    <a:lumMod val="75000"/>
                    <a:lumOff val="25000"/>
                  </a:schemeClr>
                </a:solidFill>
                <a:highlight>
                  <a:srgbClr val="FFFF00"/>
                </a:highlight>
                <a:latin typeface="JetBrains Mono" panose="020B0509020102050004" pitchFamily="49" charset="0"/>
              </a:rPr>
            </a:br>
            <a:r>
              <a:rPr lang="en-US" sz="3200" b="1" dirty="0">
                <a:solidFill>
                  <a:schemeClr val="tx1">
                    <a:lumMod val="75000"/>
                    <a:lumOff val="25000"/>
                  </a:schemeClr>
                </a:solidFill>
                <a:highlight>
                  <a:srgbClr val="00FFFF"/>
                </a:highlight>
                <a:latin typeface="JetBrains Mono" panose="020B0509020102050004" pitchFamily="49" charset="0"/>
              </a:rPr>
              <a:t>Future Improvements</a:t>
            </a:r>
            <a:endParaRPr lang="en-US" sz="1050" b="1" dirty="0">
              <a:solidFill>
                <a:schemeClr val="tx1">
                  <a:lumMod val="75000"/>
                  <a:lumOff val="25000"/>
                </a:schemeClr>
              </a:solidFill>
              <a:highlight>
                <a:srgbClr val="00FFFF"/>
              </a:highlight>
              <a:latin typeface="JetBrains Mono" panose="020B0509020102050004" pitchFamily="49" charset="0"/>
            </a:endParaRPr>
          </a:p>
        </p:txBody>
      </p:sp>
      <p:sp>
        <p:nvSpPr>
          <p:cNvPr id="2" name="Rectangle: Rounded Corners 1">
            <a:extLst>
              <a:ext uri="{FF2B5EF4-FFF2-40B4-BE49-F238E27FC236}">
                <a16:creationId xmlns:a16="http://schemas.microsoft.com/office/drawing/2014/main" id="{5B2101CA-B5C8-4F0C-AFDA-808534FC4924}"/>
              </a:ext>
            </a:extLst>
          </p:cNvPr>
          <p:cNvSpPr/>
          <p:nvPr/>
        </p:nvSpPr>
        <p:spPr>
          <a:xfrm>
            <a:off x="7827169"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1200" b="1" dirty="0">
                <a:solidFill>
                  <a:schemeClr val="bg1">
                    <a:lumMod val="65000"/>
                  </a:schemeClr>
                </a:solidFill>
                <a:latin typeface="JetBrains Mono" panose="020B0509020102050004" pitchFamily="49" charset="0"/>
              </a:rPr>
              <a:t>CLASSIFIER</a:t>
            </a:r>
            <a:endParaRPr lang="en-US" sz="2000" b="1" dirty="0">
              <a:solidFill>
                <a:schemeClr val="bg1">
                  <a:lumMod val="65000"/>
                </a:schemeClr>
              </a:solidFill>
              <a:latin typeface="JetBrains Mono" panose="020B0509020102050004" pitchFamily="49" charset="0"/>
            </a:endParaRPr>
          </a:p>
          <a:p>
            <a:r>
              <a:rPr lang="en-US" sz="2000" b="1" dirty="0">
                <a:solidFill>
                  <a:srgbClr val="FFFF00"/>
                </a:solidFill>
                <a:latin typeface="JetBrains Mono" panose="020B0509020102050004" pitchFamily="49" charset="0"/>
              </a:rPr>
              <a:t>Continue training a CNN with some extent of geometric image augmentation to improve classification performance.</a:t>
            </a:r>
            <a:endParaRPr lang="en-US" sz="1600" cap="all" dirty="0">
              <a:solidFill>
                <a:schemeClr val="bg1">
                  <a:lumMod val="75000"/>
                </a:schemeClr>
              </a:solidFill>
              <a:latin typeface="DIN Next LT Pro" panose="020B0503020203050203" pitchFamily="34" charset="0"/>
            </a:endParaRPr>
          </a:p>
        </p:txBody>
      </p:sp>
    </p:spTree>
    <p:extLst>
      <p:ext uri="{BB962C8B-B14F-4D97-AF65-F5344CB8AC3E}">
        <p14:creationId xmlns:p14="http://schemas.microsoft.com/office/powerpoint/2010/main" val="3849501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7818" b="7818"/>
          <a:stretch/>
        </p:blipFill>
        <p:spPr>
          <a:xfrm>
            <a:off x="0" y="-1"/>
            <a:ext cx="12192001" cy="6858001"/>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3017518"/>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Thank you!</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Tree>
    <p:extLst>
      <p:ext uri="{BB962C8B-B14F-4D97-AF65-F5344CB8AC3E}">
        <p14:creationId xmlns:p14="http://schemas.microsoft.com/office/powerpoint/2010/main" val="30223284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693153"/>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Problem Domain        Objective        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18817" b="18817"/>
          <a:stretch/>
        </p:blipFill>
        <p:spPr>
          <a:xfrm>
            <a:off x="0" y="0"/>
            <a:ext cx="12192001" cy="506984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2290127"/>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Introduction</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Tree>
    <p:extLst>
      <p:ext uri="{BB962C8B-B14F-4D97-AF65-F5344CB8AC3E}">
        <p14:creationId xmlns:p14="http://schemas.microsoft.com/office/powerpoint/2010/main" val="310280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5B717-11C4-4183-8440-26CFAA4DFE69}"/>
              </a:ext>
            </a:extLst>
          </p:cNvPr>
          <p:cNvSpPr txBox="1"/>
          <p:nvPr/>
        </p:nvSpPr>
        <p:spPr>
          <a:xfrm>
            <a:off x="2641600" y="2885440"/>
            <a:ext cx="6908800" cy="5669280"/>
          </a:xfrm>
          <a:prstGeom prst="rect">
            <a:avLst/>
          </a:prstGeom>
          <a:noFill/>
        </p:spPr>
        <p:txBody>
          <a:bodyPr wrap="square" rtlCol="0" anchor="ctr">
            <a:noAutofit/>
          </a:bodyPr>
          <a:lstStyle/>
          <a:p>
            <a:r>
              <a:rPr lang="en-US" sz="3600" dirty="0">
                <a:solidFill>
                  <a:schemeClr val="bg1"/>
                </a:solidFill>
                <a:latin typeface="DIN Next LT Pro Bold" panose="020B0803020203050203" pitchFamily="34" charset="0"/>
              </a:rPr>
              <a:t>For most foreigners and some Thai people, remembering and identifying local menus and dishes proves to be troublesome </a:t>
            </a:r>
            <a:r>
              <a:rPr lang="en-US" sz="3600" dirty="0">
                <a:solidFill>
                  <a:schemeClr val="tx1">
                    <a:lumMod val="65000"/>
                    <a:lumOff val="35000"/>
                  </a:schemeClr>
                </a:solidFill>
                <a:latin typeface="DIN Next LT Pro" panose="020B0503020203050203" pitchFamily="34" charset="0"/>
              </a:rPr>
              <a:t>since there are too many variations of the same food depending on the region and the individual. In fact, this is because there is no absolute correct method to cook any food.</a:t>
            </a:r>
          </a:p>
        </p:txBody>
      </p:sp>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Problem Domain        Objective        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38830" b="38830"/>
          <a:stretch/>
        </p:blipFill>
        <p:spPr>
          <a:xfrm>
            <a:off x="0" y="0"/>
            <a:ext cx="12192001" cy="181610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663257"/>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Introduction</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Tree>
    <p:extLst>
      <p:ext uri="{BB962C8B-B14F-4D97-AF65-F5344CB8AC3E}">
        <p14:creationId xmlns:p14="http://schemas.microsoft.com/office/powerpoint/2010/main" val="1788638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092384-C35C-49D0-8E66-11DA962B5536}"/>
              </a:ext>
            </a:extLst>
          </p:cNvPr>
          <p:cNvSpPr txBox="1"/>
          <p:nvPr/>
        </p:nvSpPr>
        <p:spPr>
          <a:xfrm>
            <a:off x="2641600" y="855345"/>
            <a:ext cx="6908800" cy="5669280"/>
          </a:xfrm>
          <a:prstGeom prst="rect">
            <a:avLst/>
          </a:prstGeom>
          <a:noFill/>
        </p:spPr>
        <p:txBody>
          <a:bodyPr wrap="square" rtlCol="0" anchor="ctr">
            <a:noAutofit/>
          </a:bodyPr>
          <a:lstStyle/>
          <a:p>
            <a:r>
              <a:rPr lang="en-US" sz="3600" dirty="0">
                <a:solidFill>
                  <a:schemeClr val="tx1">
                    <a:lumMod val="65000"/>
                    <a:lumOff val="35000"/>
                  </a:schemeClr>
                </a:solidFill>
                <a:latin typeface="DIN Next LT Pro" panose="020B0503020203050203" pitchFamily="34" charset="0"/>
              </a:rPr>
              <a:t>For most foreigners and some Thai people, remembering and identifying local menus and dishes proves to be troublesome </a:t>
            </a:r>
            <a:r>
              <a:rPr lang="en-US" sz="3600" dirty="0">
                <a:solidFill>
                  <a:schemeClr val="bg1"/>
                </a:solidFill>
                <a:latin typeface="DIN Next LT Pro Bold" panose="020B0803020203050203" pitchFamily="34" charset="0"/>
              </a:rPr>
              <a:t>since there are too many variations of the same food depending on the region and the individual. </a:t>
            </a:r>
            <a:r>
              <a:rPr lang="en-US" sz="3600" dirty="0">
                <a:solidFill>
                  <a:schemeClr val="tx1">
                    <a:lumMod val="65000"/>
                    <a:lumOff val="35000"/>
                  </a:schemeClr>
                </a:solidFill>
                <a:latin typeface="DIN Next LT Pro" panose="020B0503020203050203" pitchFamily="34" charset="0"/>
              </a:rPr>
              <a:t>In fact, this is because there is no absolute correct method to cook any food.</a:t>
            </a:r>
          </a:p>
        </p:txBody>
      </p:sp>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Problem Domain        Objective        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38830" b="38830"/>
          <a:stretch/>
        </p:blipFill>
        <p:spPr>
          <a:xfrm>
            <a:off x="0" y="0"/>
            <a:ext cx="12192001" cy="181610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663257"/>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Introduction</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Tree>
    <p:extLst>
      <p:ext uri="{BB962C8B-B14F-4D97-AF65-F5344CB8AC3E}">
        <p14:creationId xmlns:p14="http://schemas.microsoft.com/office/powerpoint/2010/main" val="3165320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092384-C35C-49D0-8E66-11DA962B5536}"/>
              </a:ext>
            </a:extLst>
          </p:cNvPr>
          <p:cNvSpPr txBox="1"/>
          <p:nvPr/>
        </p:nvSpPr>
        <p:spPr>
          <a:xfrm>
            <a:off x="2641600" y="-701040"/>
            <a:ext cx="6908800" cy="5669280"/>
          </a:xfrm>
          <a:prstGeom prst="rect">
            <a:avLst/>
          </a:prstGeom>
          <a:noFill/>
        </p:spPr>
        <p:txBody>
          <a:bodyPr wrap="square" rtlCol="0" anchor="ctr">
            <a:noAutofit/>
          </a:bodyPr>
          <a:lstStyle/>
          <a:p>
            <a:r>
              <a:rPr lang="en-US" sz="3600" dirty="0">
                <a:solidFill>
                  <a:schemeClr val="tx1">
                    <a:lumMod val="65000"/>
                    <a:lumOff val="35000"/>
                  </a:schemeClr>
                </a:solidFill>
                <a:latin typeface="DIN Next LT Pro" panose="020B0503020203050203" pitchFamily="34" charset="0"/>
              </a:rPr>
              <a:t>For most foreigners and some Thai people, remembering and identifying local menus and dishes proves to be troublesome since there are too many variations of the same food depending on the region and the individual. </a:t>
            </a:r>
            <a:r>
              <a:rPr lang="en-US" sz="3600" dirty="0">
                <a:solidFill>
                  <a:schemeClr val="bg1"/>
                </a:solidFill>
                <a:latin typeface="DIN Next LT Pro Bold" panose="020B0803020203050203" pitchFamily="34" charset="0"/>
              </a:rPr>
              <a:t>In fact, this is because there is no absolute correct method to cook any food.</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38830" b="38830"/>
          <a:stretch/>
        </p:blipFill>
        <p:spPr>
          <a:xfrm>
            <a:off x="0" y="0"/>
            <a:ext cx="12192001" cy="181610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663257"/>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Introduction</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Problem Domain        Objective        Outcomes        To-dos</a:t>
            </a:r>
          </a:p>
        </p:txBody>
      </p:sp>
    </p:spTree>
    <p:extLst>
      <p:ext uri="{BB962C8B-B14F-4D97-AF65-F5344CB8AC3E}">
        <p14:creationId xmlns:p14="http://schemas.microsoft.com/office/powerpoint/2010/main" val="2376931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293507D-21BB-45FE-AD9E-13F8D74A08B1}"/>
              </a:ext>
            </a:extLst>
          </p:cNvPr>
          <p:cNvSpPr txBox="1"/>
          <p:nvPr/>
        </p:nvSpPr>
        <p:spPr>
          <a:xfrm>
            <a:off x="300038" y="5693153"/>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Objective        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18817" b="18817"/>
          <a:stretch/>
        </p:blipFill>
        <p:spPr>
          <a:xfrm>
            <a:off x="0" y="0"/>
            <a:ext cx="12192001" cy="506984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2290127"/>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Problem Domain</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Tree>
    <p:extLst>
      <p:ext uri="{BB962C8B-B14F-4D97-AF65-F5344CB8AC3E}">
        <p14:creationId xmlns:p14="http://schemas.microsoft.com/office/powerpoint/2010/main" val="35913239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5B717-11C4-4183-8440-26CFAA4DFE69}"/>
              </a:ext>
            </a:extLst>
          </p:cNvPr>
          <p:cNvSpPr txBox="1"/>
          <p:nvPr/>
        </p:nvSpPr>
        <p:spPr>
          <a:xfrm>
            <a:off x="2641600" y="2479357"/>
            <a:ext cx="6908800" cy="6568587"/>
          </a:xfrm>
          <a:prstGeom prst="rect">
            <a:avLst/>
          </a:prstGeom>
          <a:noFill/>
        </p:spPr>
        <p:txBody>
          <a:bodyPr wrap="square" rtlCol="0" anchor="ctr">
            <a:noAutofit/>
          </a:bodyPr>
          <a:lstStyle/>
          <a:p>
            <a:r>
              <a:rPr lang="en-US" sz="3600" dirty="0">
                <a:solidFill>
                  <a:schemeClr val="bg1"/>
                </a:solidFill>
                <a:latin typeface="DIN Next LT Pro Bold" panose="020B0803020203050203" pitchFamily="34" charset="0"/>
              </a:rPr>
              <a:t>We are focusing on classifying certain types of </a:t>
            </a:r>
            <a:r>
              <a:rPr lang="en-US" sz="3600" dirty="0">
                <a:solidFill>
                  <a:schemeClr val="accent4">
                    <a:lumMod val="60000"/>
                    <a:lumOff val="40000"/>
                  </a:schemeClr>
                </a:solidFill>
                <a:latin typeface="DIN Next LT Pro Bold" panose="020B0803020203050203" pitchFamily="34" charset="0"/>
              </a:rPr>
              <a:t>foods</a:t>
            </a:r>
            <a:r>
              <a:rPr lang="en-US" sz="3600" dirty="0">
                <a:solidFill>
                  <a:schemeClr val="bg1"/>
                </a:solidFill>
                <a:latin typeface="DIN Next LT Pro Bold" panose="020B0803020203050203" pitchFamily="34" charset="0"/>
              </a:rPr>
              <a:t> that can be easily found </a:t>
            </a:r>
            <a:r>
              <a:rPr lang="en-US" sz="3600" dirty="0">
                <a:solidFill>
                  <a:schemeClr val="accent4">
                    <a:lumMod val="60000"/>
                    <a:lumOff val="40000"/>
                  </a:schemeClr>
                </a:solidFill>
                <a:latin typeface="DIN Next LT Pro Bold" panose="020B0803020203050203" pitchFamily="34" charset="0"/>
              </a:rPr>
              <a:t>within or near </a:t>
            </a:r>
            <a:r>
              <a:rPr lang="en-US" sz="3600" dirty="0">
                <a:solidFill>
                  <a:srgbClr val="ABABFF"/>
                </a:solidFill>
                <a:latin typeface="DIN Next LT Pro Bold" panose="020B0803020203050203" pitchFamily="34" charset="0"/>
              </a:rPr>
              <a:t>Mahidol University.</a:t>
            </a:r>
          </a:p>
          <a:p>
            <a:endParaRPr lang="en-US" sz="3600" dirty="0">
              <a:solidFill>
                <a:srgbClr val="ABABFF"/>
              </a:solidFill>
              <a:latin typeface="DIN Next LT Pro Bold" panose="020B0803020203050203" pitchFamily="34" charset="0"/>
            </a:endParaRPr>
          </a:p>
          <a:p>
            <a:endParaRPr lang="en-US" sz="3600" dirty="0">
              <a:solidFill>
                <a:srgbClr val="ABABFF"/>
              </a:solidFill>
              <a:latin typeface="DIN Next LT Pro Bold" panose="020B0803020203050203" pitchFamily="34" charset="0"/>
            </a:endParaRPr>
          </a:p>
          <a:p>
            <a:endParaRPr lang="en-US" sz="3600" dirty="0">
              <a:solidFill>
                <a:srgbClr val="ABABFF"/>
              </a:solidFill>
              <a:latin typeface="DIN Next LT Pro Bold" panose="020B0803020203050203" pitchFamily="34" charset="0"/>
            </a:endParaRPr>
          </a:p>
          <a:p>
            <a:endParaRPr lang="en-US" sz="3600" dirty="0">
              <a:solidFill>
                <a:srgbClr val="ABABFF"/>
              </a:solidFill>
              <a:latin typeface="DIN Next LT Pro Bold" panose="020B0803020203050203" pitchFamily="34" charset="0"/>
            </a:endParaRPr>
          </a:p>
          <a:p>
            <a:r>
              <a:rPr lang="en-US" sz="3600" dirty="0">
                <a:solidFill>
                  <a:schemeClr val="tx1">
                    <a:lumMod val="65000"/>
                    <a:lumOff val="35000"/>
                  </a:schemeClr>
                </a:solidFill>
                <a:latin typeface="DIN Next LT Pro" panose="020B0503020203050203" pitchFamily="34" charset="0"/>
              </a:rPr>
              <a:t>There are totally 38 classes of foods each of which has 250 images.</a:t>
            </a:r>
          </a:p>
        </p:txBody>
      </p:sp>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Objective        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38830" b="38830"/>
          <a:stretch/>
        </p:blipFill>
        <p:spPr>
          <a:xfrm>
            <a:off x="0" y="0"/>
            <a:ext cx="12192001" cy="181610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663257"/>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Problem Domain</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Tree>
    <p:extLst>
      <p:ext uri="{BB962C8B-B14F-4D97-AF65-F5344CB8AC3E}">
        <p14:creationId xmlns:p14="http://schemas.microsoft.com/office/powerpoint/2010/main" val="1127860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15B717-11C4-4183-8440-26CFAA4DFE69}"/>
              </a:ext>
            </a:extLst>
          </p:cNvPr>
          <p:cNvSpPr txBox="1"/>
          <p:nvPr/>
        </p:nvSpPr>
        <p:spPr>
          <a:xfrm>
            <a:off x="2641600" y="-1468194"/>
            <a:ext cx="6908800" cy="6568587"/>
          </a:xfrm>
          <a:prstGeom prst="rect">
            <a:avLst/>
          </a:prstGeom>
          <a:noFill/>
        </p:spPr>
        <p:txBody>
          <a:bodyPr wrap="square" rtlCol="0" anchor="ctr">
            <a:noAutofit/>
          </a:bodyPr>
          <a:lstStyle/>
          <a:p>
            <a:r>
              <a:rPr lang="en-US" sz="3600" dirty="0">
                <a:solidFill>
                  <a:schemeClr val="tx1">
                    <a:lumMod val="65000"/>
                    <a:lumOff val="35000"/>
                  </a:schemeClr>
                </a:solidFill>
                <a:latin typeface="DIN Next LT Pro" panose="020B0503020203050203" pitchFamily="34" charset="0"/>
              </a:rPr>
              <a:t>We are focusing on classifying certain types of foods that can be easily found within or near Mahidol University.</a:t>
            </a:r>
          </a:p>
          <a:p>
            <a:endParaRPr lang="en-US" sz="3600" dirty="0">
              <a:solidFill>
                <a:schemeClr val="tx1">
                  <a:lumMod val="65000"/>
                  <a:lumOff val="35000"/>
                </a:schemeClr>
              </a:solidFill>
              <a:latin typeface="DIN Next LT Pro" panose="020B0503020203050203" pitchFamily="34" charset="0"/>
            </a:endParaRPr>
          </a:p>
          <a:p>
            <a:endParaRPr lang="en-US" sz="3600" dirty="0">
              <a:solidFill>
                <a:schemeClr val="tx1">
                  <a:lumMod val="65000"/>
                  <a:lumOff val="35000"/>
                </a:schemeClr>
              </a:solidFill>
              <a:latin typeface="DIN Next LT Pro" panose="020B0503020203050203" pitchFamily="34" charset="0"/>
            </a:endParaRPr>
          </a:p>
          <a:p>
            <a:endParaRPr lang="en-US" sz="3600" dirty="0">
              <a:solidFill>
                <a:srgbClr val="ABABFF"/>
              </a:solidFill>
              <a:latin typeface="DIN Next LT Pro Bold" panose="020B0803020203050203" pitchFamily="34" charset="0"/>
            </a:endParaRPr>
          </a:p>
          <a:p>
            <a:endParaRPr lang="en-US" sz="3600" dirty="0">
              <a:solidFill>
                <a:srgbClr val="ABABFF"/>
              </a:solidFill>
              <a:latin typeface="DIN Next LT Pro Bold" panose="020B0803020203050203" pitchFamily="34" charset="0"/>
            </a:endParaRPr>
          </a:p>
          <a:p>
            <a:r>
              <a:rPr lang="en-US" sz="3600" dirty="0">
                <a:solidFill>
                  <a:schemeClr val="bg1"/>
                </a:solidFill>
                <a:latin typeface="DIN Next LT Pro" panose="020B0503020203050203" pitchFamily="34" charset="0"/>
              </a:rPr>
              <a:t>There are totally </a:t>
            </a:r>
            <a:r>
              <a:rPr lang="en-US" sz="3600" b="1" dirty="0">
                <a:solidFill>
                  <a:srgbClr val="00B0F0"/>
                </a:solidFill>
                <a:latin typeface="DIN Next LT Pro" panose="020B0503020203050203" pitchFamily="34" charset="0"/>
              </a:rPr>
              <a:t>38 classes </a:t>
            </a:r>
            <a:r>
              <a:rPr lang="en-US" sz="3600" dirty="0">
                <a:solidFill>
                  <a:schemeClr val="bg1"/>
                </a:solidFill>
                <a:latin typeface="DIN Next LT Pro" panose="020B0503020203050203" pitchFamily="34" charset="0"/>
              </a:rPr>
              <a:t>of foods each of which has </a:t>
            </a:r>
            <a:r>
              <a:rPr lang="en-US" sz="3600" b="1" dirty="0">
                <a:solidFill>
                  <a:schemeClr val="accent4">
                    <a:lumMod val="60000"/>
                    <a:lumOff val="40000"/>
                  </a:schemeClr>
                </a:solidFill>
                <a:latin typeface="DIN Next LT Pro" panose="020B0503020203050203" pitchFamily="34" charset="0"/>
              </a:rPr>
              <a:t>250 images.</a:t>
            </a:r>
          </a:p>
        </p:txBody>
      </p:sp>
      <p:sp>
        <p:nvSpPr>
          <p:cNvPr id="15" name="TextBox 14">
            <a:extLst>
              <a:ext uri="{FF2B5EF4-FFF2-40B4-BE49-F238E27FC236}">
                <a16:creationId xmlns:a16="http://schemas.microsoft.com/office/drawing/2014/main" id="{F293507D-21BB-45FE-AD9E-13F8D74A08B1}"/>
              </a:ext>
            </a:extLst>
          </p:cNvPr>
          <p:cNvSpPr txBox="1"/>
          <p:nvPr/>
        </p:nvSpPr>
        <p:spPr>
          <a:xfrm>
            <a:off x="300038" y="-516294"/>
            <a:ext cx="11591924" cy="369332"/>
          </a:xfrm>
          <a:prstGeom prst="rect">
            <a:avLst/>
          </a:prstGeom>
          <a:noFill/>
        </p:spPr>
        <p:txBody>
          <a:bodyPr wrap="square" rtlCol="0">
            <a:spAutoFit/>
          </a:bodyPr>
          <a:lstStyle/>
          <a:p>
            <a:pPr algn="ctr"/>
            <a:r>
              <a:rPr lang="en-US" dirty="0">
                <a:solidFill>
                  <a:schemeClr val="bg1"/>
                </a:solidFill>
                <a:latin typeface="JetBrains Mono" panose="020B0509020102050004" pitchFamily="49" charset="0"/>
              </a:rPr>
              <a:t>Objective        Outcomes        To-dos</a:t>
            </a:r>
          </a:p>
        </p:txBody>
      </p:sp>
      <p:pic>
        <p:nvPicPr>
          <p:cNvPr id="9" name="Picture 8" descr="A bowl of food on a plate&#10;&#10;Description automatically generated">
            <a:extLst>
              <a:ext uri="{FF2B5EF4-FFF2-40B4-BE49-F238E27FC236}">
                <a16:creationId xmlns:a16="http://schemas.microsoft.com/office/drawing/2014/main" id="{AF342FEF-4AF5-47D6-9A07-73B3265EA0F6}"/>
              </a:ext>
            </a:extLst>
          </p:cNvPr>
          <p:cNvPicPr>
            <a:picLocks noChangeAspect="1"/>
          </p:cNvPicPr>
          <p:nvPr/>
        </p:nvPicPr>
        <p:blipFill rotWithShape="1">
          <a:blip r:embed="rId2">
            <a:extLst>
              <a:ext uri="{28A0092B-C50C-407E-A947-70E740481C1C}">
                <a14:useLocalDpi xmlns:a14="http://schemas.microsoft.com/office/drawing/2010/main" val="0"/>
              </a:ext>
            </a:extLst>
          </a:blip>
          <a:srcRect t="38830" b="38830"/>
          <a:stretch/>
        </p:blipFill>
        <p:spPr>
          <a:xfrm>
            <a:off x="0" y="0"/>
            <a:ext cx="12192001" cy="1816100"/>
          </a:xfrm>
          <a:prstGeom prst="rect">
            <a:avLst/>
          </a:prstGeom>
        </p:spPr>
      </p:pic>
      <p:sp>
        <p:nvSpPr>
          <p:cNvPr id="10" name="Title 1">
            <a:extLst>
              <a:ext uri="{FF2B5EF4-FFF2-40B4-BE49-F238E27FC236}">
                <a16:creationId xmlns:a16="http://schemas.microsoft.com/office/drawing/2014/main" id="{968AAC5A-230A-438B-96CD-344747FB9B90}"/>
              </a:ext>
            </a:extLst>
          </p:cNvPr>
          <p:cNvSpPr>
            <a:spLocks noGrp="1"/>
          </p:cNvSpPr>
          <p:nvPr>
            <p:ph type="ctrTitle"/>
          </p:nvPr>
        </p:nvSpPr>
        <p:spPr>
          <a:xfrm>
            <a:off x="3198019" y="663257"/>
            <a:ext cx="5795962" cy="489586"/>
          </a:xfrm>
        </p:spPr>
        <p:txBody>
          <a:bodyPr>
            <a:noAutofit/>
          </a:bodyPr>
          <a:lstStyle/>
          <a:p>
            <a:r>
              <a:rPr lang="en-US" sz="2400" b="1" dirty="0">
                <a:solidFill>
                  <a:schemeClr val="tx1">
                    <a:lumMod val="75000"/>
                    <a:lumOff val="25000"/>
                  </a:schemeClr>
                </a:solidFill>
                <a:highlight>
                  <a:srgbClr val="FFFF00"/>
                </a:highlight>
                <a:latin typeface="JetBrains Mono" panose="020B0509020102050004" pitchFamily="49" charset="0"/>
              </a:rPr>
              <a:t>Problem Domain</a:t>
            </a:r>
            <a:endParaRPr lang="en-US" sz="1050" b="1" dirty="0">
              <a:solidFill>
                <a:schemeClr val="tx1">
                  <a:lumMod val="75000"/>
                  <a:lumOff val="25000"/>
                </a:schemeClr>
              </a:solidFill>
              <a:highlight>
                <a:srgbClr val="FFFF00"/>
              </a:highlight>
              <a:latin typeface="JetBrains Mono" panose="020B0509020102050004" pitchFamily="49" charset="0"/>
            </a:endParaRPr>
          </a:p>
        </p:txBody>
      </p:sp>
      <p:sp>
        <p:nvSpPr>
          <p:cNvPr id="14" name="Rectangle: Rounded Corners 13">
            <a:extLst>
              <a:ext uri="{FF2B5EF4-FFF2-40B4-BE49-F238E27FC236}">
                <a16:creationId xmlns:a16="http://schemas.microsoft.com/office/drawing/2014/main" id="{D1A5DB3F-BBC8-4D39-BAF9-A804170DBD6B}"/>
              </a:ext>
            </a:extLst>
          </p:cNvPr>
          <p:cNvSpPr/>
          <p:nvPr/>
        </p:nvSpPr>
        <p:spPr>
          <a:xfrm>
            <a:off x="-10511631" y="2133599"/>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a:latin typeface="JetBrains Mono" panose="020B0509020102050004" pitchFamily="49" charset="0"/>
              </a:rPr>
              <a:t>MAFood-121</a:t>
            </a:r>
          </a:p>
          <a:p>
            <a:r>
              <a:rPr lang="en-US" sz="1600" i="0" cap="all" dirty="0">
                <a:solidFill>
                  <a:srgbClr val="FFFFFF"/>
                </a:solidFill>
                <a:effectLst/>
                <a:latin typeface="DIN Next LT Pro" panose="020B0503020203050203" pitchFamily="34" charset="0"/>
              </a:rPr>
              <a:t>THE UNIVERSITY OF BARCELONA</a:t>
            </a:r>
          </a:p>
          <a:p>
            <a:endParaRPr lang="en-US" b="1" i="1" dirty="0">
              <a:latin typeface="JetBrains Mono" panose="020B0509020102050004" pitchFamily="49" charset="0"/>
            </a:endParaRPr>
          </a:p>
          <a:p>
            <a:r>
              <a:rPr lang="en-US" sz="1400" dirty="0">
                <a:solidFill>
                  <a:schemeClr val="bg1">
                    <a:lumMod val="85000"/>
                  </a:schemeClr>
                </a:solidFill>
                <a:latin typeface="DIN Next LT Pro" panose="020B0503020203050203" pitchFamily="34" charset="0"/>
              </a:rPr>
              <a:t>21,175 images of foods from various cuisine styles</a:t>
            </a:r>
          </a:p>
        </p:txBody>
      </p:sp>
      <p:sp>
        <p:nvSpPr>
          <p:cNvPr id="18" name="Rectangle: Rounded Corners 17">
            <a:extLst>
              <a:ext uri="{FF2B5EF4-FFF2-40B4-BE49-F238E27FC236}">
                <a16:creationId xmlns:a16="http://schemas.microsoft.com/office/drawing/2014/main" id="{6BDA1E2A-D83F-4A00-AD16-326857283444}"/>
              </a:ext>
            </a:extLst>
          </p:cNvPr>
          <p:cNvSpPr/>
          <p:nvPr/>
        </p:nvSpPr>
        <p:spPr>
          <a:xfrm>
            <a:off x="-7120731"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err="1">
                <a:latin typeface="JetBrains Mono" panose="020B0509020102050004" pitchFamily="49" charset="0"/>
              </a:rPr>
              <a:t>ThaiFoodDataset</a:t>
            </a:r>
            <a:endParaRPr lang="en-US" sz="2800" b="1" i="1" dirty="0">
              <a:latin typeface="JetBrains Mono" panose="020B0509020102050004" pitchFamily="49" charset="0"/>
            </a:endParaRPr>
          </a:p>
          <a:p>
            <a:r>
              <a:rPr lang="en-US" sz="1400" i="0" cap="all" dirty="0" err="1">
                <a:solidFill>
                  <a:srgbClr val="FFFFFF"/>
                </a:solidFill>
                <a:effectLst/>
                <a:latin typeface="DIN Next LT Pro" panose="020B0503020203050203" pitchFamily="34" charset="0"/>
              </a:rPr>
              <a:t>Ukrit</a:t>
            </a:r>
            <a:r>
              <a:rPr lang="en-US" sz="1400" i="0" cap="all" dirty="0">
                <a:solidFill>
                  <a:srgbClr val="FFFFFF"/>
                </a:solidFill>
                <a:effectLst/>
                <a:latin typeface="DIN Next LT Pro" panose="020B0503020203050203" pitchFamily="34" charset="0"/>
              </a:rPr>
              <a:t> </a:t>
            </a:r>
            <a:r>
              <a:rPr lang="en-US" sz="1400" i="0" cap="all" dirty="0" err="1">
                <a:solidFill>
                  <a:srgbClr val="FFFFFF"/>
                </a:solidFill>
                <a:effectLst/>
                <a:latin typeface="DIN Next LT Pro" panose="020B0503020203050203" pitchFamily="34" charset="0"/>
              </a:rPr>
              <a:t>Tiankaew</a:t>
            </a:r>
            <a:r>
              <a:rPr lang="en-US" sz="1400" i="0" cap="all" dirty="0">
                <a:solidFill>
                  <a:srgbClr val="FFFFFF"/>
                </a:solidFill>
                <a:effectLst/>
                <a:latin typeface="DIN Next LT Pro" panose="020B0503020203050203" pitchFamily="34" charset="0"/>
              </a:rPr>
              <a:t> &amp; </a:t>
            </a:r>
            <a:r>
              <a:rPr lang="en-US" sz="1400" i="0" cap="all" dirty="0" err="1">
                <a:solidFill>
                  <a:srgbClr val="FFFFFF"/>
                </a:solidFill>
                <a:effectLst/>
                <a:latin typeface="DIN Next LT Pro" panose="020B0503020203050203" pitchFamily="34" charset="0"/>
              </a:rPr>
              <a:t>Peerapon</a:t>
            </a:r>
            <a:r>
              <a:rPr lang="en-US" sz="1400" i="0" cap="all" dirty="0">
                <a:solidFill>
                  <a:srgbClr val="FFFFFF"/>
                </a:solidFill>
                <a:effectLst/>
                <a:latin typeface="DIN Next LT Pro" panose="020B0503020203050203" pitchFamily="34" charset="0"/>
              </a:rPr>
              <a:t> </a:t>
            </a:r>
            <a:r>
              <a:rPr lang="en-US" sz="1400" i="0" cap="all" dirty="0" err="1">
                <a:solidFill>
                  <a:srgbClr val="FFFFFF"/>
                </a:solidFill>
                <a:effectLst/>
                <a:latin typeface="DIN Next LT Pro" panose="020B0503020203050203" pitchFamily="34" charset="0"/>
              </a:rPr>
              <a:t>Chunpongthong</a:t>
            </a:r>
            <a:endParaRPr lang="en-US" sz="1400" i="0" cap="all" dirty="0">
              <a:solidFill>
                <a:srgbClr val="FFFFFF"/>
              </a:solidFill>
              <a:effectLst/>
              <a:latin typeface="DIN Next LT Pro" panose="020B0503020203050203" pitchFamily="34" charset="0"/>
            </a:endParaRPr>
          </a:p>
          <a:p>
            <a:endParaRPr lang="en-US" b="1" i="1" dirty="0">
              <a:latin typeface="JetBrains Mono" panose="020B0509020102050004" pitchFamily="49" charset="0"/>
            </a:endParaRPr>
          </a:p>
          <a:p>
            <a:r>
              <a:rPr lang="en-US" sz="1400" dirty="0">
                <a:solidFill>
                  <a:schemeClr val="bg1">
                    <a:lumMod val="85000"/>
                  </a:schemeClr>
                </a:solidFill>
                <a:latin typeface="DIN Next LT Pro" panose="020B0503020203050203" pitchFamily="34" charset="0"/>
              </a:rPr>
              <a:t>13 types of foods each of which has 400 images.</a:t>
            </a:r>
          </a:p>
        </p:txBody>
      </p:sp>
      <p:sp>
        <p:nvSpPr>
          <p:cNvPr id="20" name="Rectangle: Rounded Corners 19">
            <a:extLst>
              <a:ext uri="{FF2B5EF4-FFF2-40B4-BE49-F238E27FC236}">
                <a16:creationId xmlns:a16="http://schemas.microsoft.com/office/drawing/2014/main" id="{9F03B037-AFB8-4386-9E1A-67F38818B39B}"/>
              </a:ext>
            </a:extLst>
          </p:cNvPr>
          <p:cNvSpPr/>
          <p:nvPr/>
        </p:nvSpPr>
        <p:spPr>
          <a:xfrm>
            <a:off x="-3729831" y="2133600"/>
            <a:ext cx="3319462" cy="4391025"/>
          </a:xfrm>
          <a:prstGeom prst="roundRect">
            <a:avLst>
              <a:gd name="adj" fmla="val 2607"/>
            </a:avLst>
          </a:prstGeom>
          <a:solidFill>
            <a:schemeClr val="tx1">
              <a:lumMod val="75000"/>
              <a:lumOff val="25000"/>
            </a:schemeClr>
          </a:solidFill>
          <a:ln>
            <a:noFill/>
          </a:ln>
          <a:effectLst>
            <a:outerShdw blurRad="469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432000" rIns="288000" bIns="288000" rtlCol="0" anchor="t"/>
          <a:lstStyle/>
          <a:p>
            <a:r>
              <a:rPr lang="en-US" sz="2800" b="1" i="1" dirty="0" err="1">
                <a:latin typeface="JetBrains Mono" panose="020B0509020102050004" pitchFamily="49" charset="0"/>
              </a:rPr>
              <a:t>ThaiRandFood</a:t>
            </a:r>
            <a:endParaRPr lang="en-US" sz="2800" b="1" i="1" dirty="0">
              <a:latin typeface="JetBrains Mono" panose="020B0509020102050004" pitchFamily="49" charset="0"/>
            </a:endParaRPr>
          </a:p>
          <a:p>
            <a:r>
              <a:rPr lang="en-US" sz="1400" i="0" cap="all" dirty="0">
                <a:solidFill>
                  <a:srgbClr val="FFFFFF"/>
                </a:solidFill>
                <a:effectLst/>
                <a:latin typeface="DIN Next LT Pro" panose="020B0503020203050203" pitchFamily="34" charset="0"/>
              </a:rPr>
              <a:t>OUR DATASET</a:t>
            </a:r>
          </a:p>
          <a:p>
            <a:endParaRPr lang="en-US" b="1" i="1" dirty="0">
              <a:latin typeface="JetBrains Mono" panose="020B0509020102050004" pitchFamily="49" charset="0"/>
            </a:endParaRPr>
          </a:p>
          <a:p>
            <a:r>
              <a:rPr lang="en-US" sz="1400" dirty="0">
                <a:solidFill>
                  <a:schemeClr val="bg1">
                    <a:lumMod val="85000"/>
                  </a:schemeClr>
                </a:solidFill>
                <a:latin typeface="DIN Next LT Pro" panose="020B0503020203050203" pitchFamily="34" charset="0"/>
              </a:rPr>
              <a:t>Our efforts to capture food images found near the </a:t>
            </a:r>
            <a:r>
              <a:rPr lang="en-US" sz="1400" dirty="0" err="1">
                <a:solidFill>
                  <a:schemeClr val="bg1">
                    <a:lumMod val="85000"/>
                  </a:schemeClr>
                </a:solidFill>
                <a:latin typeface="DIN Next LT Pro" panose="020B0503020203050203" pitchFamily="34" charset="0"/>
              </a:rPr>
              <a:t>Salaya</a:t>
            </a:r>
            <a:r>
              <a:rPr lang="en-US" sz="1400" dirty="0">
                <a:solidFill>
                  <a:schemeClr val="bg1">
                    <a:lumMod val="85000"/>
                  </a:schemeClr>
                </a:solidFill>
                <a:latin typeface="DIN Next LT Pro" panose="020B0503020203050203" pitchFamily="34" charset="0"/>
              </a:rPr>
              <a:t> campus.</a:t>
            </a:r>
          </a:p>
        </p:txBody>
      </p:sp>
    </p:spTree>
    <p:extLst>
      <p:ext uri="{BB962C8B-B14F-4D97-AF65-F5344CB8AC3E}">
        <p14:creationId xmlns:p14="http://schemas.microsoft.com/office/powerpoint/2010/main" val="3900237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400">
        <p159:morph option="byWord"/>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1196</TotalTime>
  <Words>1331</Words>
  <Application>Microsoft Office PowerPoint</Application>
  <PresentationFormat>Widescreen</PresentationFormat>
  <Paragraphs>187</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Barlow</vt:lpstr>
      <vt:lpstr>Calibri</vt:lpstr>
      <vt:lpstr>DIN Next LT Pro</vt:lpstr>
      <vt:lpstr>DIN Next LT Pro Bold</vt:lpstr>
      <vt:lpstr>DIN Next LT Pro Medium</vt:lpstr>
      <vt:lpstr>JetBrains Mono</vt:lpstr>
      <vt:lpstr>Office Theme</vt:lpstr>
      <vt:lpstr>Project: Thai Food Recognition</vt:lpstr>
      <vt:lpstr>TODAY’S AGENDA</vt:lpstr>
      <vt:lpstr>Introduction</vt:lpstr>
      <vt:lpstr>Introduction</vt:lpstr>
      <vt:lpstr>Introduction</vt:lpstr>
      <vt:lpstr>Introduction</vt:lpstr>
      <vt:lpstr>Problem Domain</vt:lpstr>
      <vt:lpstr>Problem Domain</vt:lpstr>
      <vt:lpstr>Problem Domain</vt:lpstr>
      <vt:lpstr> Problem Domain Datasets</vt:lpstr>
      <vt:lpstr>Problem Domain</vt:lpstr>
      <vt:lpstr>Problem Domain</vt:lpstr>
      <vt:lpstr>Objective</vt:lpstr>
      <vt:lpstr>Objective</vt:lpstr>
      <vt:lpstr>Outcomes</vt:lpstr>
      <vt:lpstr> Outcomes Approaches</vt:lpstr>
      <vt:lpstr> Outcomes Approaches</vt:lpstr>
      <vt:lpstr> Outcomes Approaches</vt:lpstr>
      <vt:lpstr> Outcomes Approaches</vt:lpstr>
      <vt:lpstr> Outcomes Screenshot</vt:lpstr>
      <vt:lpstr> Outcomes Results</vt:lpstr>
      <vt:lpstr>To-dos</vt:lpstr>
      <vt:lpstr> To-dos Future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ITCS476 – DIGITAL IMAGE PROCESSING Project: Thai Food Recognition</dc:title>
  <dc:creator>TANAWIN WICHIT</dc:creator>
  <cp:lastModifiedBy>TANAWIN WICHIT</cp:lastModifiedBy>
  <cp:revision>26</cp:revision>
  <dcterms:created xsi:type="dcterms:W3CDTF">2020-10-31T15:56:19Z</dcterms:created>
  <dcterms:modified xsi:type="dcterms:W3CDTF">2020-11-01T11:52:41Z</dcterms:modified>
</cp:coreProperties>
</file>